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4" r:id="rId2"/>
    <p:sldId id="422" r:id="rId3"/>
    <p:sldId id="448" r:id="rId4"/>
    <p:sldId id="449" r:id="rId5"/>
    <p:sldId id="432" r:id="rId6"/>
    <p:sldId id="435" r:id="rId7"/>
    <p:sldId id="434" r:id="rId8"/>
    <p:sldId id="436" r:id="rId9"/>
    <p:sldId id="438" r:id="rId10"/>
    <p:sldId id="451" r:id="rId11"/>
    <p:sldId id="452" r:id="rId12"/>
    <p:sldId id="453" r:id="rId13"/>
    <p:sldId id="454" r:id="rId14"/>
    <p:sldId id="441" r:id="rId15"/>
    <p:sldId id="442" r:id="rId16"/>
    <p:sldId id="445" r:id="rId17"/>
  </p:sldIdLst>
  <p:sldSz cx="10693400" cy="7561263"/>
  <p:notesSz cx="6761163" cy="9942513"/>
  <p:defaultTextStyle>
    <a:defPPr>
      <a:defRPr lang="ru-RU"/>
    </a:defPPr>
    <a:lvl1pPr marL="0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4119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68237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52356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36475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20594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04712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88831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72950" algn="l" defTabSz="1168237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382">
          <p15:clr>
            <a:srgbClr val="A4A3A4"/>
          </p15:clr>
        </p15:guide>
        <p15:guide id="4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  <a:srgbClr val="FFFFFF"/>
    <a:srgbClr val="063F94"/>
    <a:srgbClr val="003399"/>
    <a:srgbClr val="2C3E78"/>
    <a:srgbClr val="3333FF"/>
    <a:srgbClr val="3366FF"/>
    <a:srgbClr val="3399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500" y="96"/>
      </p:cViewPr>
      <p:guideLst>
        <p:guide orient="horz" pos="1620"/>
        <p:guide pos="2880"/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712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712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r">
              <a:defRPr sz="1200"/>
            </a:lvl1pPr>
          </a:lstStyle>
          <a:p>
            <a:fld id="{81E13225-949C-4ACD-BE6E-58D6AF398949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46125" y="746125"/>
            <a:ext cx="526891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5" rIns="91432" bIns="4571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32" tIns="45715" rIns="91432" bIns="45715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62"/>
            <a:ext cx="2929837" cy="497126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2" y="9443662"/>
            <a:ext cx="2929837" cy="497126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r">
              <a:defRPr sz="1200"/>
            </a:lvl1pPr>
          </a:lstStyle>
          <a:p>
            <a:fld id="{817DA630-8084-41D1-BBFB-C0C549DDAC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84119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68237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52356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36475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920594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504712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88831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72950" algn="l" defTabSz="1168237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6125" y="746125"/>
            <a:ext cx="526891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6125" y="746125"/>
            <a:ext cx="526891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6125" y="746125"/>
            <a:ext cx="526891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6125" y="746125"/>
            <a:ext cx="526891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6125" y="746125"/>
            <a:ext cx="526891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6125" y="746125"/>
            <a:ext cx="526891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6125" y="746125"/>
            <a:ext cx="526891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6125" y="746125"/>
            <a:ext cx="5268913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44538" y="746125"/>
            <a:ext cx="5272087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B62D2-282F-4F88-AAB1-F5E07D5F855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084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84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6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52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36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20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047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88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72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66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92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227538"/>
            <a:ext cx="2406015" cy="48378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227538"/>
            <a:ext cx="7039822" cy="48378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77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89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0"/>
          </a:xfrm>
        </p:spPr>
        <p:txBody>
          <a:bodyPr anchor="t"/>
          <a:lstStyle>
            <a:lvl1pPr algn="l">
              <a:defRPr sz="51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5"/>
          </a:xfr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58411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6823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523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3647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2059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047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8883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729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88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0" y="1323222"/>
            <a:ext cx="4722918" cy="374212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323222"/>
            <a:ext cx="4722918" cy="3742125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5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4"/>
            <a:ext cx="4724775" cy="705368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584119" indent="0">
              <a:buNone/>
              <a:defRPr sz="2600" b="1"/>
            </a:lvl2pPr>
            <a:lvl3pPr marL="1168237" indent="0">
              <a:buNone/>
              <a:defRPr sz="2300" b="1"/>
            </a:lvl3pPr>
            <a:lvl4pPr marL="1752356" indent="0">
              <a:buNone/>
              <a:defRPr sz="2000" b="1"/>
            </a:lvl4pPr>
            <a:lvl5pPr marL="2336475" indent="0">
              <a:buNone/>
              <a:defRPr sz="2000" b="1"/>
            </a:lvl5pPr>
            <a:lvl6pPr marL="2920594" indent="0">
              <a:buNone/>
              <a:defRPr sz="2000" b="1"/>
            </a:lvl6pPr>
            <a:lvl7pPr marL="3504712" indent="0">
              <a:buNone/>
              <a:defRPr sz="2000" b="1"/>
            </a:lvl7pPr>
            <a:lvl8pPr marL="4088831" indent="0">
              <a:buNone/>
              <a:defRPr sz="2000" b="1"/>
            </a:lvl8pPr>
            <a:lvl9pPr marL="4672950" indent="0">
              <a:buNone/>
              <a:defRPr sz="20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7900"/>
            <a:ext cx="4724775" cy="4356478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101" y="1692534"/>
            <a:ext cx="4726631" cy="705368"/>
          </a:xfrm>
        </p:spPr>
        <p:txBody>
          <a:bodyPr anchor="b"/>
          <a:lstStyle>
            <a:lvl1pPr marL="0" indent="0">
              <a:buNone/>
              <a:defRPr sz="3100" b="1"/>
            </a:lvl1pPr>
            <a:lvl2pPr marL="584119" indent="0">
              <a:buNone/>
              <a:defRPr sz="2600" b="1"/>
            </a:lvl2pPr>
            <a:lvl3pPr marL="1168237" indent="0">
              <a:buNone/>
              <a:defRPr sz="2300" b="1"/>
            </a:lvl3pPr>
            <a:lvl4pPr marL="1752356" indent="0">
              <a:buNone/>
              <a:defRPr sz="2000" b="1"/>
            </a:lvl4pPr>
            <a:lvl5pPr marL="2336475" indent="0">
              <a:buNone/>
              <a:defRPr sz="2000" b="1"/>
            </a:lvl5pPr>
            <a:lvl6pPr marL="2920594" indent="0">
              <a:buNone/>
              <a:defRPr sz="2000" b="1"/>
            </a:lvl6pPr>
            <a:lvl7pPr marL="3504712" indent="0">
              <a:buNone/>
              <a:defRPr sz="2000" b="1"/>
            </a:lvl7pPr>
            <a:lvl8pPr marL="4088831" indent="0">
              <a:buNone/>
              <a:defRPr sz="2000" b="1"/>
            </a:lvl8pPr>
            <a:lvl9pPr marL="4672950" indent="0">
              <a:buNone/>
              <a:defRPr sz="20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101" y="2397900"/>
            <a:ext cx="4726631" cy="4356478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84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55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97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2" y="301049"/>
            <a:ext cx="3518055" cy="1281215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052"/>
            <a:ext cx="5977908" cy="6453329"/>
          </a:xfrm>
        </p:spPr>
        <p:txBody>
          <a:bodyPr/>
          <a:lstStyle>
            <a:lvl1pPr>
              <a:defRPr sz="4100"/>
            </a:lvl1pPr>
            <a:lvl2pPr>
              <a:defRPr sz="3600"/>
            </a:lvl2pPr>
            <a:lvl3pPr>
              <a:defRPr sz="31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2" y="1582267"/>
            <a:ext cx="3518055" cy="5172114"/>
          </a:xfrm>
        </p:spPr>
        <p:txBody>
          <a:bodyPr/>
          <a:lstStyle>
            <a:lvl1pPr marL="0" indent="0">
              <a:buNone/>
              <a:defRPr sz="1800"/>
            </a:lvl1pPr>
            <a:lvl2pPr marL="584119" indent="0">
              <a:buNone/>
              <a:defRPr sz="1500"/>
            </a:lvl2pPr>
            <a:lvl3pPr marL="1168237" indent="0">
              <a:buNone/>
              <a:defRPr sz="1300"/>
            </a:lvl3pPr>
            <a:lvl4pPr marL="1752356" indent="0">
              <a:buNone/>
              <a:defRPr sz="1100"/>
            </a:lvl4pPr>
            <a:lvl5pPr marL="2336475" indent="0">
              <a:buNone/>
              <a:defRPr sz="1100"/>
            </a:lvl5pPr>
            <a:lvl6pPr marL="2920594" indent="0">
              <a:buNone/>
              <a:defRPr sz="1100"/>
            </a:lvl6pPr>
            <a:lvl7pPr marL="3504712" indent="0">
              <a:buNone/>
              <a:defRPr sz="1100"/>
            </a:lvl7pPr>
            <a:lvl8pPr marL="4088831" indent="0">
              <a:buNone/>
              <a:defRPr sz="1100"/>
            </a:lvl8pPr>
            <a:lvl9pPr marL="4672950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26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6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2"/>
            <a:ext cx="6416040" cy="4536758"/>
          </a:xfrm>
        </p:spPr>
        <p:txBody>
          <a:bodyPr/>
          <a:lstStyle>
            <a:lvl1pPr marL="0" indent="0">
              <a:buNone/>
              <a:defRPr sz="4100"/>
            </a:lvl1pPr>
            <a:lvl2pPr marL="584119" indent="0">
              <a:buNone/>
              <a:defRPr sz="3600"/>
            </a:lvl2pPr>
            <a:lvl3pPr marL="1168237" indent="0">
              <a:buNone/>
              <a:defRPr sz="3100"/>
            </a:lvl3pPr>
            <a:lvl4pPr marL="1752356" indent="0">
              <a:buNone/>
              <a:defRPr sz="2600"/>
            </a:lvl4pPr>
            <a:lvl5pPr marL="2336475" indent="0">
              <a:buNone/>
              <a:defRPr sz="2600"/>
            </a:lvl5pPr>
            <a:lvl6pPr marL="2920594" indent="0">
              <a:buNone/>
              <a:defRPr sz="2600"/>
            </a:lvl6pPr>
            <a:lvl7pPr marL="3504712" indent="0">
              <a:buNone/>
              <a:defRPr sz="2600"/>
            </a:lvl7pPr>
            <a:lvl8pPr marL="4088831" indent="0">
              <a:buNone/>
              <a:defRPr sz="2600"/>
            </a:lvl8pPr>
            <a:lvl9pPr marL="4672950" indent="0">
              <a:buNone/>
              <a:defRPr sz="26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800"/>
            </a:lvl1pPr>
            <a:lvl2pPr marL="584119" indent="0">
              <a:buNone/>
              <a:defRPr sz="1500"/>
            </a:lvl2pPr>
            <a:lvl3pPr marL="1168237" indent="0">
              <a:buNone/>
              <a:defRPr sz="1300"/>
            </a:lvl3pPr>
            <a:lvl4pPr marL="1752356" indent="0">
              <a:buNone/>
              <a:defRPr sz="1100"/>
            </a:lvl4pPr>
            <a:lvl5pPr marL="2336475" indent="0">
              <a:buNone/>
              <a:defRPr sz="1100"/>
            </a:lvl5pPr>
            <a:lvl6pPr marL="2920594" indent="0">
              <a:buNone/>
              <a:defRPr sz="1100"/>
            </a:lvl6pPr>
            <a:lvl7pPr marL="3504712" indent="0">
              <a:buNone/>
              <a:defRPr sz="1100"/>
            </a:lvl7pPr>
            <a:lvl8pPr marL="4088831" indent="0">
              <a:buNone/>
              <a:defRPr sz="1100"/>
            </a:lvl8pPr>
            <a:lvl9pPr marL="4672950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3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  <a:prstGeom prst="rect">
            <a:avLst/>
          </a:prstGeom>
        </p:spPr>
        <p:txBody>
          <a:bodyPr vert="horz" lIns="116824" tIns="58412" rIns="116824" bIns="58412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6"/>
            <a:ext cx="9624060" cy="4990084"/>
          </a:xfrm>
          <a:prstGeom prst="rect">
            <a:avLst/>
          </a:prstGeom>
        </p:spPr>
        <p:txBody>
          <a:bodyPr vert="horz" lIns="116824" tIns="58412" rIns="116824" bIns="5841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8"/>
          </a:xfrm>
          <a:prstGeom prst="rect">
            <a:avLst/>
          </a:prstGeom>
        </p:spPr>
        <p:txBody>
          <a:bodyPr vert="horz" lIns="116824" tIns="58412" rIns="116824" bIns="58412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7A394-7458-4D18-9A98-26BE48D84B2C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8"/>
          </a:xfrm>
          <a:prstGeom prst="rect">
            <a:avLst/>
          </a:prstGeom>
        </p:spPr>
        <p:txBody>
          <a:bodyPr vert="horz" lIns="116824" tIns="58412" rIns="116824" bIns="58412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8"/>
          </a:xfrm>
          <a:prstGeom prst="rect">
            <a:avLst/>
          </a:prstGeom>
        </p:spPr>
        <p:txBody>
          <a:bodyPr vert="horz" lIns="116824" tIns="58412" rIns="116824" bIns="58412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B754-2337-4006-AEE2-00DE626256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1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xStyles>
    <p:titleStyle>
      <a:lvl1pPr algn="ctr" defTabSz="1168237" rtl="0" eaLnBrk="1" latinLnBrk="0" hangingPunct="1">
        <a:spcBef>
          <a:spcPct val="0"/>
        </a:spcBef>
        <a:buNone/>
        <a:defRPr sz="5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8089" indent="-43808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49193" indent="-365074" algn="l" defTabSz="1168237" rtl="0" eaLnBrk="1" latinLnBrk="0" hangingPunct="1">
        <a:spcBef>
          <a:spcPct val="20000"/>
        </a:spcBef>
        <a:buFont typeface="Arial" panose="020B0604020202020204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60297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44416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28534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12653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796772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380890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4965009" indent="-292059" algn="l" defTabSz="1168237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4119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68237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52356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6475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20594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04712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88831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72950" algn="l" defTabSz="1168237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4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7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7.wdp"/><Relationship Id="rId5" Type="http://schemas.openxmlformats.org/officeDocument/2006/relationships/image" Target="../media/image18.png"/><Relationship Id="rId10" Type="http://schemas.openxmlformats.org/officeDocument/2006/relationships/image" Target="../media/image4.jpeg"/><Relationship Id="rId4" Type="http://schemas.microsoft.com/office/2007/relationships/hdphoto" Target="../media/hdphoto6.wdp"/><Relationship Id="rId9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microsoft.com/office/2007/relationships/hdphoto" Target="../media/hdphoto1.wdp"/><Relationship Id="rId4" Type="http://schemas.openxmlformats.org/officeDocument/2006/relationships/image" Target="../media/image5.jpe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2"/>
          </a:xfrm>
          <a:prstGeom prst="rect">
            <a:avLst/>
          </a:prstGeom>
        </p:spPr>
      </p:pic>
      <p:grpSp>
        <p:nvGrpSpPr>
          <p:cNvPr id="75" name="Группа 74"/>
          <p:cNvGrpSpPr/>
          <p:nvPr/>
        </p:nvGrpSpPr>
        <p:grpSpPr>
          <a:xfrm>
            <a:off x="4217828" y="468263"/>
            <a:ext cx="6244255" cy="6557814"/>
            <a:chOff x="3871912" y="1143000"/>
            <a:chExt cx="5153025" cy="5411788"/>
          </a:xfrm>
        </p:grpSpPr>
        <p:grpSp>
          <p:nvGrpSpPr>
            <p:cNvPr id="76" name="Группа 54"/>
            <p:cNvGrpSpPr>
              <a:grpSpLocks/>
            </p:cNvGrpSpPr>
            <p:nvPr/>
          </p:nvGrpSpPr>
          <p:grpSpPr bwMode="auto">
            <a:xfrm>
              <a:off x="3871912" y="1143000"/>
              <a:ext cx="5153025" cy="5411788"/>
              <a:chOff x="2189902" y="25592"/>
              <a:chExt cx="4902092" cy="5148000"/>
            </a:xfrm>
          </p:grpSpPr>
          <p:pic>
            <p:nvPicPr>
              <p:cNvPr id="78" name="Picture 3" descr="C:\Users\riac20\Documents\РАБОЧИЕ ДОКУМЕНТЫ Емельяненко П\01_2016 год\СТРАТЕГИЯ\Полюсы роста\КАРТА.png"/>
              <p:cNvPicPr>
                <a:picLocks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43" t="4240" r="7997" b="18820"/>
              <a:stretch/>
            </p:blipFill>
            <p:spPr bwMode="auto">
              <a:xfrm>
                <a:off x="2189902" y="25592"/>
                <a:ext cx="4902092" cy="51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9" name="Группа 56"/>
              <p:cNvGrpSpPr>
                <a:grpSpLocks/>
              </p:cNvGrpSpPr>
              <p:nvPr/>
            </p:nvGrpSpPr>
            <p:grpSpPr bwMode="auto">
              <a:xfrm>
                <a:off x="3729510" y="3849078"/>
                <a:ext cx="540000" cy="540000"/>
                <a:chOff x="3115415" y="2101437"/>
                <a:chExt cx="582865" cy="582865"/>
              </a:xfrm>
            </p:grpSpPr>
            <p:sp>
              <p:nvSpPr>
                <p:cNvPr id="143" name="Овал 142"/>
                <p:cNvSpPr>
                  <a:spLocks noChangeAspect="1"/>
                </p:cNvSpPr>
                <p:nvPr/>
              </p:nvSpPr>
              <p:spPr>
                <a:xfrm>
                  <a:off x="3114638" y="2101586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4" name="Овал 143"/>
                <p:cNvSpPr>
                  <a:spLocks noChangeAspect="1"/>
                </p:cNvSpPr>
                <p:nvPr/>
              </p:nvSpPr>
              <p:spPr>
                <a:xfrm>
                  <a:off x="3262975" y="2248285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0" name="Группа 57"/>
              <p:cNvGrpSpPr>
                <a:grpSpLocks/>
              </p:cNvGrpSpPr>
              <p:nvPr/>
            </p:nvGrpSpPr>
            <p:grpSpPr bwMode="auto">
              <a:xfrm>
                <a:off x="5017443" y="3678233"/>
                <a:ext cx="540000" cy="540000"/>
                <a:chOff x="3115415" y="2101437"/>
                <a:chExt cx="582865" cy="582865"/>
              </a:xfrm>
            </p:grpSpPr>
            <p:sp>
              <p:nvSpPr>
                <p:cNvPr id="141" name="Овал 140"/>
                <p:cNvSpPr>
                  <a:spLocks noChangeAspect="1"/>
                </p:cNvSpPr>
                <p:nvPr/>
              </p:nvSpPr>
              <p:spPr>
                <a:xfrm>
                  <a:off x="3114922" y="2101804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2" name="Овал 141"/>
                <p:cNvSpPr>
                  <a:spLocks noChangeAspect="1"/>
                </p:cNvSpPr>
                <p:nvPr/>
              </p:nvSpPr>
              <p:spPr>
                <a:xfrm>
                  <a:off x="3263258" y="2248503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1" name="Группа 58"/>
              <p:cNvGrpSpPr>
                <a:grpSpLocks/>
              </p:cNvGrpSpPr>
              <p:nvPr/>
            </p:nvGrpSpPr>
            <p:grpSpPr bwMode="auto">
              <a:xfrm>
                <a:off x="4037537" y="2979725"/>
                <a:ext cx="540000" cy="540000"/>
                <a:chOff x="3115415" y="2101437"/>
                <a:chExt cx="582865" cy="582865"/>
              </a:xfrm>
            </p:grpSpPr>
            <p:sp>
              <p:nvSpPr>
                <p:cNvPr id="139" name="Овал 138"/>
                <p:cNvSpPr>
                  <a:spLocks noChangeAspect="1"/>
                </p:cNvSpPr>
                <p:nvPr/>
              </p:nvSpPr>
              <p:spPr>
                <a:xfrm>
                  <a:off x="3114695" y="2101072"/>
                  <a:ext cx="583566" cy="58353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0" name="Овал 139"/>
                <p:cNvSpPr>
                  <a:spLocks noChangeAspect="1"/>
                </p:cNvSpPr>
                <p:nvPr/>
              </p:nvSpPr>
              <p:spPr>
                <a:xfrm>
                  <a:off x="3263032" y="2249402"/>
                  <a:ext cx="286893" cy="28687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2" name="Группа 59"/>
              <p:cNvGrpSpPr>
                <a:grpSpLocks/>
              </p:cNvGrpSpPr>
              <p:nvPr/>
            </p:nvGrpSpPr>
            <p:grpSpPr bwMode="auto">
              <a:xfrm>
                <a:off x="4741708" y="3904968"/>
                <a:ext cx="540000" cy="540000"/>
                <a:chOff x="3115415" y="2101437"/>
                <a:chExt cx="582865" cy="582865"/>
              </a:xfrm>
            </p:grpSpPr>
            <p:sp>
              <p:nvSpPr>
                <p:cNvPr id="137" name="Овал 136"/>
                <p:cNvSpPr>
                  <a:spLocks noChangeAspect="1"/>
                </p:cNvSpPr>
                <p:nvPr/>
              </p:nvSpPr>
              <p:spPr>
                <a:xfrm>
                  <a:off x="3115872" y="2101569"/>
                  <a:ext cx="581936" cy="58353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8" name="Овал 137"/>
                <p:cNvSpPr>
                  <a:spLocks noChangeAspect="1"/>
                </p:cNvSpPr>
                <p:nvPr/>
              </p:nvSpPr>
              <p:spPr>
                <a:xfrm>
                  <a:off x="3262579" y="2249898"/>
                  <a:ext cx="288522" cy="28687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3" name="Группа 60"/>
              <p:cNvGrpSpPr>
                <a:grpSpLocks/>
              </p:cNvGrpSpPr>
              <p:nvPr/>
            </p:nvGrpSpPr>
            <p:grpSpPr bwMode="auto">
              <a:xfrm>
                <a:off x="5313682" y="3392997"/>
                <a:ext cx="540000" cy="540000"/>
                <a:chOff x="3115415" y="2101437"/>
                <a:chExt cx="582865" cy="582865"/>
              </a:xfrm>
            </p:grpSpPr>
            <p:sp>
              <p:nvSpPr>
                <p:cNvPr id="135" name="Овал 134"/>
                <p:cNvSpPr>
                  <a:spLocks noChangeAspect="1"/>
                </p:cNvSpPr>
                <p:nvPr/>
              </p:nvSpPr>
              <p:spPr>
                <a:xfrm>
                  <a:off x="3114662" y="2101613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6" name="Овал 135"/>
                <p:cNvSpPr>
                  <a:spLocks noChangeAspect="1"/>
                </p:cNvSpPr>
                <p:nvPr/>
              </p:nvSpPr>
              <p:spPr>
                <a:xfrm>
                  <a:off x="3262999" y="2248312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4" name="Группа 61"/>
              <p:cNvGrpSpPr>
                <a:grpSpLocks/>
              </p:cNvGrpSpPr>
              <p:nvPr/>
            </p:nvGrpSpPr>
            <p:grpSpPr bwMode="auto">
              <a:xfrm>
                <a:off x="6261793" y="4073779"/>
                <a:ext cx="540000" cy="540000"/>
                <a:chOff x="3115415" y="2101437"/>
                <a:chExt cx="582865" cy="582865"/>
              </a:xfrm>
            </p:grpSpPr>
            <p:sp>
              <p:nvSpPr>
                <p:cNvPr id="133" name="Овал 132"/>
                <p:cNvSpPr>
                  <a:spLocks noChangeAspect="1"/>
                </p:cNvSpPr>
                <p:nvPr/>
              </p:nvSpPr>
              <p:spPr>
                <a:xfrm>
                  <a:off x="3114977" y="2101918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4" name="Овал 133"/>
                <p:cNvSpPr>
                  <a:spLocks noChangeAspect="1"/>
                </p:cNvSpPr>
                <p:nvPr/>
              </p:nvSpPr>
              <p:spPr>
                <a:xfrm>
                  <a:off x="3263313" y="2248617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5" name="Группа 62"/>
              <p:cNvGrpSpPr>
                <a:grpSpLocks/>
              </p:cNvGrpSpPr>
              <p:nvPr/>
            </p:nvGrpSpPr>
            <p:grpSpPr bwMode="auto">
              <a:xfrm>
                <a:off x="4747234" y="440467"/>
                <a:ext cx="540000" cy="540000"/>
                <a:chOff x="3115415" y="2101437"/>
                <a:chExt cx="582865" cy="582865"/>
              </a:xfrm>
            </p:grpSpPr>
            <p:sp>
              <p:nvSpPr>
                <p:cNvPr id="131" name="Овал 130"/>
                <p:cNvSpPr>
                  <a:spLocks noChangeAspect="1"/>
                </p:cNvSpPr>
                <p:nvPr/>
              </p:nvSpPr>
              <p:spPr>
                <a:xfrm>
                  <a:off x="3114797" y="2101877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2" name="Овал 131"/>
                <p:cNvSpPr>
                  <a:spLocks noChangeAspect="1"/>
                </p:cNvSpPr>
                <p:nvPr/>
              </p:nvSpPr>
              <p:spPr>
                <a:xfrm>
                  <a:off x="3263134" y="2248577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6" name="Группа 63"/>
              <p:cNvGrpSpPr>
                <a:grpSpLocks/>
              </p:cNvGrpSpPr>
              <p:nvPr/>
            </p:nvGrpSpPr>
            <p:grpSpPr bwMode="auto">
              <a:xfrm>
                <a:off x="4771915" y="2655642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27" name="Овал 126"/>
                <p:cNvSpPr>
                  <a:spLocks noChangeAspect="1"/>
                </p:cNvSpPr>
                <p:nvPr/>
              </p:nvSpPr>
              <p:spPr>
                <a:xfrm>
                  <a:off x="4285351" y="3124476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8" name="Овал 127"/>
                <p:cNvSpPr>
                  <a:spLocks noChangeAspect="1"/>
                </p:cNvSpPr>
                <p:nvPr/>
              </p:nvSpPr>
              <p:spPr>
                <a:xfrm>
                  <a:off x="4431839" y="3270958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9" name="Овал 128"/>
                <p:cNvSpPr>
                  <a:spLocks noChangeAspect="1"/>
                </p:cNvSpPr>
                <p:nvPr/>
              </p:nvSpPr>
              <p:spPr>
                <a:xfrm>
                  <a:off x="4579838" y="3418950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0" name="Овал 129"/>
                <p:cNvSpPr/>
                <p:nvPr/>
              </p:nvSpPr>
              <p:spPr>
                <a:xfrm>
                  <a:off x="4140372" y="2979504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7" name="Группа 64"/>
              <p:cNvGrpSpPr>
                <a:grpSpLocks/>
              </p:cNvGrpSpPr>
              <p:nvPr/>
            </p:nvGrpSpPr>
            <p:grpSpPr bwMode="auto">
              <a:xfrm>
                <a:off x="3303487" y="1989219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19" name="Овал 118"/>
                <p:cNvSpPr>
                  <a:spLocks noChangeAspect="1"/>
                </p:cNvSpPr>
                <p:nvPr/>
              </p:nvSpPr>
              <p:spPr>
                <a:xfrm>
                  <a:off x="4284359" y="3123426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0" name="Овал 119"/>
                <p:cNvSpPr>
                  <a:spLocks noChangeAspect="1"/>
                </p:cNvSpPr>
                <p:nvPr/>
              </p:nvSpPr>
              <p:spPr>
                <a:xfrm>
                  <a:off x="4430848" y="3269908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2" name="Овал 121"/>
                <p:cNvSpPr>
                  <a:spLocks noChangeAspect="1"/>
                </p:cNvSpPr>
                <p:nvPr/>
              </p:nvSpPr>
              <p:spPr>
                <a:xfrm>
                  <a:off x="4578847" y="3417900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6" name="Овал 125"/>
                <p:cNvSpPr/>
                <p:nvPr/>
              </p:nvSpPr>
              <p:spPr>
                <a:xfrm>
                  <a:off x="4139380" y="2978454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8" name="Группа 65"/>
              <p:cNvGrpSpPr>
                <a:grpSpLocks/>
              </p:cNvGrpSpPr>
              <p:nvPr/>
            </p:nvGrpSpPr>
            <p:grpSpPr bwMode="auto">
              <a:xfrm>
                <a:off x="3573469" y="1134194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15" name="Группа 92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17" name="Овал 116"/>
                  <p:cNvSpPr>
                    <a:spLocks noChangeAspect="1"/>
                  </p:cNvSpPr>
                  <p:nvPr/>
                </p:nvSpPr>
                <p:spPr>
                  <a:xfrm>
                    <a:off x="4961073" y="3053329"/>
                    <a:ext cx="1080129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8" name="Овал 117"/>
                  <p:cNvSpPr>
                    <a:spLocks noChangeAspect="1"/>
                  </p:cNvSpPr>
                  <p:nvPr/>
                </p:nvSpPr>
                <p:spPr>
                  <a:xfrm>
                    <a:off x="5142027" y="3234275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16" name="Овал 115"/>
                <p:cNvSpPr>
                  <a:spLocks noChangeAspect="1"/>
                </p:cNvSpPr>
                <p:nvPr/>
              </p:nvSpPr>
              <p:spPr>
                <a:xfrm>
                  <a:off x="5730549" y="1354073"/>
                  <a:ext cx="28844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9" name="Группа 66"/>
              <p:cNvGrpSpPr>
                <a:grpSpLocks/>
              </p:cNvGrpSpPr>
              <p:nvPr/>
            </p:nvGrpSpPr>
            <p:grpSpPr bwMode="auto">
              <a:xfrm>
                <a:off x="4643175" y="1822052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11" name="Группа 88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13" name="Овал 112"/>
                  <p:cNvSpPr>
                    <a:spLocks noChangeAspect="1"/>
                  </p:cNvSpPr>
                  <p:nvPr/>
                </p:nvSpPr>
                <p:spPr>
                  <a:xfrm>
                    <a:off x="4960470" y="3054264"/>
                    <a:ext cx="1080129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4" name="Овал 113"/>
                  <p:cNvSpPr>
                    <a:spLocks noChangeAspect="1"/>
                  </p:cNvSpPr>
                  <p:nvPr/>
                </p:nvSpPr>
                <p:spPr>
                  <a:xfrm>
                    <a:off x="5141424" y="3235210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12" name="Овал 111"/>
                <p:cNvSpPr>
                  <a:spLocks noChangeAspect="1"/>
                </p:cNvSpPr>
                <p:nvPr/>
              </p:nvSpPr>
              <p:spPr>
                <a:xfrm>
                  <a:off x="5730061" y="1354830"/>
                  <a:ext cx="28844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0" name="Группа 67"/>
              <p:cNvGrpSpPr>
                <a:grpSpLocks/>
              </p:cNvGrpSpPr>
              <p:nvPr/>
            </p:nvGrpSpPr>
            <p:grpSpPr bwMode="auto">
              <a:xfrm>
                <a:off x="4419723" y="4029924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07" name="Группа 84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09" name="Овал 108"/>
                  <p:cNvSpPr>
                    <a:spLocks noChangeAspect="1"/>
                  </p:cNvSpPr>
                  <p:nvPr/>
                </p:nvSpPr>
                <p:spPr>
                  <a:xfrm>
                    <a:off x="4962265" y="3054170"/>
                    <a:ext cx="1078264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0" name="Овал 109"/>
                  <p:cNvSpPr>
                    <a:spLocks noChangeAspect="1"/>
                  </p:cNvSpPr>
                  <p:nvPr/>
                </p:nvSpPr>
                <p:spPr>
                  <a:xfrm>
                    <a:off x="5141353" y="3235116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08" name="Овал 107"/>
                <p:cNvSpPr>
                  <a:spLocks noChangeAspect="1"/>
                </p:cNvSpPr>
                <p:nvPr/>
              </p:nvSpPr>
              <p:spPr>
                <a:xfrm>
                  <a:off x="5731513" y="1354754"/>
                  <a:ext cx="28693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1" name="Группа 68"/>
              <p:cNvGrpSpPr>
                <a:grpSpLocks/>
              </p:cNvGrpSpPr>
              <p:nvPr/>
            </p:nvGrpSpPr>
            <p:grpSpPr bwMode="auto">
              <a:xfrm>
                <a:off x="2474179" y="2800573"/>
                <a:ext cx="540000" cy="540000"/>
                <a:chOff x="3115415" y="2101437"/>
                <a:chExt cx="582865" cy="582865"/>
              </a:xfrm>
            </p:grpSpPr>
            <p:sp>
              <p:nvSpPr>
                <p:cNvPr id="105" name="Овал 104"/>
                <p:cNvSpPr>
                  <a:spLocks noChangeAspect="1"/>
                </p:cNvSpPr>
                <p:nvPr/>
              </p:nvSpPr>
              <p:spPr>
                <a:xfrm>
                  <a:off x="3115027" y="2102106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6" name="Овал 105"/>
                <p:cNvSpPr>
                  <a:spLocks noChangeAspect="1"/>
                </p:cNvSpPr>
                <p:nvPr/>
              </p:nvSpPr>
              <p:spPr>
                <a:xfrm>
                  <a:off x="3263363" y="2248806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2" name="Группа 69"/>
              <p:cNvGrpSpPr>
                <a:grpSpLocks/>
              </p:cNvGrpSpPr>
              <p:nvPr/>
            </p:nvGrpSpPr>
            <p:grpSpPr bwMode="auto">
              <a:xfrm>
                <a:off x="2190047" y="2905084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01" name="Овал 100"/>
                <p:cNvSpPr>
                  <a:spLocks noChangeAspect="1"/>
                </p:cNvSpPr>
                <p:nvPr/>
              </p:nvSpPr>
              <p:spPr>
                <a:xfrm>
                  <a:off x="4284786" y="3124204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2" name="Овал 101"/>
                <p:cNvSpPr>
                  <a:spLocks noChangeAspect="1"/>
                </p:cNvSpPr>
                <p:nvPr/>
              </p:nvSpPr>
              <p:spPr>
                <a:xfrm>
                  <a:off x="4431274" y="3270685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3" name="Овал 102"/>
                <p:cNvSpPr>
                  <a:spLocks noChangeAspect="1"/>
                </p:cNvSpPr>
                <p:nvPr/>
              </p:nvSpPr>
              <p:spPr>
                <a:xfrm>
                  <a:off x="4579273" y="3418677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4" name="Овал 103"/>
                <p:cNvSpPr/>
                <p:nvPr/>
              </p:nvSpPr>
              <p:spPr>
                <a:xfrm>
                  <a:off x="4139807" y="2979232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3" name="Группа 70"/>
              <p:cNvGrpSpPr>
                <a:grpSpLocks/>
              </p:cNvGrpSpPr>
              <p:nvPr/>
            </p:nvGrpSpPr>
            <p:grpSpPr bwMode="auto">
              <a:xfrm>
                <a:off x="2678824" y="2784848"/>
                <a:ext cx="1476000" cy="1476000"/>
                <a:chOff x="4596889" y="2774205"/>
                <a:chExt cx="1476000" cy="1476000"/>
              </a:xfrm>
            </p:grpSpPr>
            <p:grpSp>
              <p:nvGrpSpPr>
                <p:cNvPr id="95" name="Группа 72"/>
                <p:cNvGrpSpPr>
                  <a:grpSpLocks/>
                </p:cNvGrpSpPr>
                <p:nvPr/>
              </p:nvGrpSpPr>
              <p:grpSpPr bwMode="auto">
                <a:xfrm>
                  <a:off x="4752024" y="2929340"/>
                  <a:ext cx="1165730" cy="1165730"/>
                  <a:chOff x="4781355" y="2873544"/>
                  <a:chExt cx="1440000" cy="1440000"/>
                </a:xfrm>
              </p:grpSpPr>
              <p:sp>
                <p:nvSpPr>
                  <p:cNvPr id="98" name="Овал 97"/>
                  <p:cNvSpPr/>
                  <p:nvPr/>
                </p:nvSpPr>
                <p:spPr>
                  <a:xfrm>
                    <a:off x="4784205" y="2873718"/>
                    <a:ext cx="1436442" cy="1440102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99" name="Овал 98"/>
                  <p:cNvSpPr>
                    <a:spLocks noChangeAspect="1"/>
                  </p:cNvSpPr>
                  <p:nvPr/>
                </p:nvSpPr>
                <p:spPr>
                  <a:xfrm>
                    <a:off x="4961427" y="3054664"/>
                    <a:ext cx="1080130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6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00" name="Овал 99"/>
                  <p:cNvSpPr>
                    <a:spLocks noChangeAspect="1"/>
                  </p:cNvSpPr>
                  <p:nvPr/>
                </p:nvSpPr>
                <p:spPr>
                  <a:xfrm>
                    <a:off x="5142382" y="3233744"/>
                    <a:ext cx="718220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96" name="Овал 95"/>
                <p:cNvSpPr>
                  <a:spLocks noChangeAspect="1"/>
                </p:cNvSpPr>
                <p:nvPr/>
              </p:nvSpPr>
              <p:spPr>
                <a:xfrm>
                  <a:off x="5190776" y="3368926"/>
                  <a:ext cx="288448" cy="286923"/>
                </a:xfrm>
                <a:prstGeom prst="ellipse">
                  <a:avLst/>
                </a:prstGeom>
                <a:noFill/>
                <a:ln w="63500">
                  <a:solidFill>
                    <a:srgbClr val="C00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7" name="Овал 96"/>
                <p:cNvSpPr/>
                <p:nvPr/>
              </p:nvSpPr>
              <p:spPr>
                <a:xfrm>
                  <a:off x="4597270" y="2773939"/>
                  <a:ext cx="1475460" cy="1476897"/>
                </a:xfrm>
                <a:prstGeom prst="ellipse">
                  <a:avLst/>
                </a:prstGeom>
                <a:noFill/>
                <a:ln w="63500">
                  <a:solidFill>
                    <a:srgbClr val="AC0000">
                      <a:alpha val="3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pic>
            <p:nvPicPr>
              <p:cNvPr id="94" name="Picture 4" descr="C:\Users\riac20\Documents\РАБОЧИЕ ДОКУМЕНТЫ Емельяненко П\01_2016 год\СТРАТЕГИЯ\Полюсы роста\НАЗВАНИЯ.png"/>
              <p:cNvPicPr>
                <a:picLocks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9392" y="421973"/>
                <a:ext cx="4644000" cy="4345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7" name="Овал 76"/>
            <p:cNvSpPr/>
            <p:nvPr/>
          </p:nvSpPr>
          <p:spPr>
            <a:xfrm>
              <a:off x="5287012" y="3762036"/>
              <a:ext cx="230321" cy="230321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698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ПРЕФЕРЕНЦИИ ДЛЯ РЕЗИДЕНТОВ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06140" y="1548383"/>
            <a:ext cx="10387260" cy="46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Ростовское региональное агентство поддержки предпринимательства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744930" y="2111431"/>
            <a:ext cx="9786346" cy="692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Микрофинансовый</a:t>
            </a: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продукт «Моногород», для субъектов малого и среднего предпринимательства</a:t>
            </a: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429496" y="2163720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Равнобедренный треугольник 60"/>
          <p:cNvSpPr/>
          <p:nvPr/>
        </p:nvSpPr>
        <p:spPr>
          <a:xfrm rot="5400000">
            <a:off x="429496" y="4521370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4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715132" y="2844527"/>
            <a:ext cx="938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3,12</a:t>
            </a:r>
            <a:r>
              <a:rPr lang="en-US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годовых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наличии залогового обеспечения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08390" y="3318966"/>
            <a:ext cx="9243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6,25%</a:t>
            </a:r>
            <a:r>
              <a:rPr lang="en-US" sz="2400" dirty="0"/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годовых</a:t>
            </a:r>
            <a:r>
              <a:rPr lang="ru-RU" sz="2400" dirty="0"/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ru-RU" sz="2400" dirty="0"/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отсутствии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78148" y="3852639"/>
            <a:ext cx="10387260" cy="420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НКО «Гарантийный фонд Ростовской области»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72425" y="4473465"/>
            <a:ext cx="9786346" cy="387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резидентов ТОСЭР и иных заемщиков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715132" y="4975150"/>
            <a:ext cx="938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0,5%</a:t>
            </a:r>
            <a:r>
              <a:rPr lang="ru-RU" sz="2400" dirty="0"/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годовых</a:t>
            </a:r>
            <a:r>
              <a:rPr lang="ru-RU" sz="2400" dirty="0"/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вознаграждение за поручительство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42737" y="5508823"/>
            <a:ext cx="82763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января 2018 года Фондом не начисляется НДС при оплате вознаграждения за поручительство</a:t>
            </a:r>
          </a:p>
        </p:txBody>
      </p:sp>
      <p:pic>
        <p:nvPicPr>
          <p:cNvPr id="40" name="Picture 2" descr="Картинки по запросу &quot;ано ррапп&quot;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365" y="2659099"/>
            <a:ext cx="2257485" cy="118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3" descr="F:\02_ПРЕЗЕНТАЦИИ\2020\ТОСЭР\i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972" y="4687118"/>
            <a:ext cx="2836188" cy="118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56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ПРЕФЕРЕНЦИИ ДЛЯ РЕЗИДЕНТОВ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06140" y="1529799"/>
            <a:ext cx="9361040" cy="792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АО «Корпорация «МСП» совместно с Минэкономразвития России </a:t>
            </a:r>
          </a:p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Банком России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744930" y="2452891"/>
            <a:ext cx="9642329" cy="1039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Программа льготного кредитования малого и среднего бизнеса, стимулирование кредитования субъектов МСП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(утверждена решением Совета директоров АО «Корпорация «МСП» от 08.02.2017)</a:t>
            </a: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429496" y="2505146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4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38188" y="4615110"/>
            <a:ext cx="9243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</a:t>
            </a:r>
            <a:r>
              <a:rPr lang="ru-RU" sz="1800" dirty="0"/>
              <a:t>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10,6%</a:t>
            </a:r>
            <a:r>
              <a:rPr lang="ru-RU" sz="1800" dirty="0"/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годовых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иных отраслях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744931" y="3453690"/>
            <a:ext cx="9498313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9,6%</a:t>
            </a:r>
            <a:r>
              <a:rPr lang="ru-RU" sz="1800" dirty="0"/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годовых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фиксированная процентная ставка по кредитам в сумме </a:t>
            </a:r>
          </a:p>
          <a:p>
            <a:r>
              <a:rPr lang="en-US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млн рублей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предприятий,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реализующих проекты в приоритетных отраслях экономики</a:t>
            </a:r>
          </a:p>
          <a:p>
            <a:pPr>
              <a:lnSpc>
                <a:spcPct val="150000"/>
              </a:lnSpc>
            </a:pPr>
            <a:endParaRPr lang="ru-RU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1005906" y="3285145"/>
            <a:ext cx="2939961" cy="39496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endParaRPr lang="ru-RU" sz="1800" b="1" dirty="0">
              <a:solidFill>
                <a:srgbClr val="C00000"/>
              </a:solidFill>
              <a:effectLst>
                <a:glow rad="63500">
                  <a:schemeClr val="bg1"/>
                </a:glo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C:\Users\riac24\Desktop\msp-logo-jpg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32" y="5220791"/>
            <a:ext cx="2952328" cy="174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iac24\Desktop\3707323580ceebf85512838c70b274b2_XL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4"/>
          <a:stretch/>
        </p:blipFill>
        <p:spPr bwMode="auto">
          <a:xfrm>
            <a:off x="3904096" y="5227170"/>
            <a:ext cx="2954772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riac24\Desktop\606694b23186050335fe9cdfa6a73ab8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9" b="3715"/>
          <a:stretch/>
        </p:blipFill>
        <p:spPr bwMode="auto">
          <a:xfrm>
            <a:off x="7301147" y="5227170"/>
            <a:ext cx="3023031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6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ПРЕФЕРЕНЦИИ ДЛЯ РЕЗИДЕНТОВ</a:t>
            </a:r>
          </a:p>
        </p:txBody>
      </p:sp>
      <p:sp>
        <p:nvSpPr>
          <p:cNvPr id="2" name="AutoShape 4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44930" y="1876827"/>
            <a:ext cx="9642329" cy="1039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Программа льготного кредитования малого и среднего бизнеса, стимулирование кредитования субъектов МСП (Программа 8,5) </a:t>
            </a:r>
          </a:p>
          <a:p>
            <a:pPr>
              <a:lnSpc>
                <a:spcPct val="114000"/>
              </a:lnSpc>
            </a:pP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(Постановление Правительства Российской Федерации от 30.12.2018 № 1764)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06140" y="1416364"/>
            <a:ext cx="9361040" cy="40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0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Минэкономразвития России, при участии АО «Корпорация «МСП»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16939" y="2805618"/>
            <a:ext cx="94983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8,5%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пополнение оборотных средств в размере от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500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тыс. рублей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500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 рублей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срок до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лет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810196" y="3618031"/>
            <a:ext cx="94983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500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тыс. рублей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 рублей 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срок до 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лет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на инвестиционные цели</a:t>
            </a:r>
          </a:p>
        </p:txBody>
      </p:sp>
      <p:sp>
        <p:nvSpPr>
          <p:cNvPr id="23" name="Равнобедренный треугольник 22"/>
          <p:cNvSpPr/>
          <p:nvPr/>
        </p:nvSpPr>
        <p:spPr>
          <a:xfrm rot="5400000">
            <a:off x="429497" y="1989569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06139" y="4345545"/>
            <a:ext cx="10002369" cy="40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Действие программы для деятельности в сфере розничной торговли, при условии: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17142" y="4784907"/>
            <a:ext cx="9886142" cy="1748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субъект малого или среднего предпринимательства зарегистрирован и (или) осуществляет такую деятельность (в том числе через свои филиалы и иные обособленные подразделения, за исключением представительств) на территории </a:t>
            </a:r>
            <a:r>
              <a:rPr lang="ru-RU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монопрофильного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муниципального образования, включенного в перечень </a:t>
            </a:r>
            <a:r>
              <a:rPr lang="ru-RU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монопрофильных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муниципальных образований Российской Федерации (моногородов), утвержденный распоряжением Правительства Российской Федерации от 29.06.2014 № 1398-р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38188" y="6441091"/>
            <a:ext cx="9865096" cy="72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доля доходов по итогам предыдущего календарного года составляет не менее </a:t>
            </a:r>
            <a:r>
              <a:rPr lang="ru-RU" sz="20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70%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в общей сумме доходов субъекта малого или среднего предпринимательства</a:t>
            </a:r>
          </a:p>
        </p:txBody>
      </p:sp>
    </p:spTree>
    <p:extLst>
      <p:ext uri="{BB962C8B-B14F-4D97-AF65-F5344CB8AC3E}">
        <p14:creationId xmlns:p14="http://schemas.microsoft.com/office/powerpoint/2010/main" val="71192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ПРЕФЕРЕНЦИИ ДЛЯ РЕЗИДЕНТОВ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744930" y="3564607"/>
            <a:ext cx="9642329" cy="72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ИНЖЕНЕРНЫЕ СУБСИДИИ</a:t>
            </a:r>
            <a:br>
              <a:rPr lang="ru-RU" sz="1800" b="1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(Постановление Правительства Ростовской области от 13.10.2016 №697)  </a:t>
            </a:r>
            <a:endParaRPr lang="ru-RU" sz="1800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429496" y="3598282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4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Картинки по запросу &quot;гарантийный фонд росоской области&quot;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44930" y="5233807"/>
            <a:ext cx="9243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Размер субсидии на подключение к объектам инфраструктуры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1005906" y="5610606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294C8A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2325884" y="5610606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80%</a:t>
            </a:r>
          </a:p>
        </p:txBody>
      </p:sp>
      <p:sp>
        <p:nvSpPr>
          <p:cNvPr id="75" name="Стрелка вправо 74"/>
          <p:cNvSpPr/>
          <p:nvPr/>
        </p:nvSpPr>
        <p:spPr>
          <a:xfrm>
            <a:off x="1973270" y="5713651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76" name="Прямоугольник 75"/>
          <p:cNvSpPr/>
          <p:nvPr/>
        </p:nvSpPr>
        <p:spPr>
          <a:xfrm>
            <a:off x="3240360" y="5715015"/>
            <a:ext cx="7290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затрат при подключении к сетям электро- / газоснабжения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744930" y="4326340"/>
            <a:ext cx="9243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Требования к объему инвестиций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1005906" y="4674502"/>
            <a:ext cx="2939961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 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 рублей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3076724" y="4766235"/>
            <a:ext cx="69117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100 млн. рублей для иных категорий получателей)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06140" y="1559416"/>
            <a:ext cx="9361040" cy="420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НКО «Гарантийный фонд Ростовской области»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47615" y="2063472"/>
            <a:ext cx="92434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партнер банков, реализующих указанные программы, в </a:t>
            </a:r>
            <a:r>
              <a:rPr lang="ru-RU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т.ч</a:t>
            </a: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в моногородах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38188" y="2558236"/>
            <a:ext cx="92434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проводит информирование субъектов МСП о данных и иных государственных программах, направленных на финансирование субъектов МСП</a:t>
            </a:r>
          </a:p>
        </p:txBody>
      </p:sp>
    </p:spTree>
    <p:extLst>
      <p:ext uri="{BB962C8B-B14F-4D97-AF65-F5344CB8AC3E}">
        <p14:creationId xmlns:p14="http://schemas.microsoft.com/office/powerpoint/2010/main" val="347606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Рисунок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458268" y="281229"/>
            <a:ext cx="7318879" cy="7550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ПРОЦЕДУРА РЕГИСТРАЦИИ</a:t>
            </a:r>
            <a:b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КАЧЕСТВЕ РЕЗИДЕНТА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741877" y="4636470"/>
            <a:ext cx="2172017" cy="2271391"/>
          </a:xfrm>
          <a:prstGeom prst="rect">
            <a:avLst/>
          </a:prstGeom>
          <a:solidFill>
            <a:srgbClr val="294C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Присвоение </a:t>
            </a:r>
            <a:r>
              <a:rPr lang="ru-RU" sz="1600" b="1" spc="-5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Минэкономики</a:t>
            </a: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РФ статуса резидента</a:t>
            </a:r>
            <a:endParaRPr lang="ru-RU" sz="1600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135062" y="2053709"/>
            <a:ext cx="1873897" cy="2204139"/>
            <a:chOff x="165459" y="2135627"/>
            <a:chExt cx="1584000" cy="1863152"/>
          </a:xfrm>
        </p:grpSpPr>
        <p:pic>
          <p:nvPicPr>
            <p:cNvPr id="14" name="Picture 2" descr="C:\Users\riac20\Downloads\businessman.png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459" y="2135627"/>
              <a:ext cx="1368000" cy="13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Прямоугольник 14"/>
            <p:cNvSpPr/>
            <p:nvPr/>
          </p:nvSpPr>
          <p:spPr>
            <a:xfrm>
              <a:off x="165459" y="3389048"/>
              <a:ext cx="1584000" cy="6097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ПРЕТЕНДЕНТ</a:t>
              </a: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5504881" y="1741392"/>
            <a:ext cx="2172017" cy="2271391"/>
          </a:xfrm>
          <a:prstGeom prst="rect">
            <a:avLst/>
          </a:prstGeom>
          <a:solidFill>
            <a:srgbClr val="294C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Рассмотрение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городом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Зверево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287251" y="1741392"/>
            <a:ext cx="2172017" cy="2271391"/>
          </a:xfrm>
          <a:prstGeom prst="rect">
            <a:avLst/>
          </a:prstGeom>
          <a:solidFill>
            <a:srgbClr val="294C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Рассмотрение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министерствами Ростовской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8287251" y="4636470"/>
            <a:ext cx="2172017" cy="2271391"/>
          </a:xfrm>
          <a:prstGeom prst="rect">
            <a:avLst/>
          </a:prstGeom>
          <a:solidFill>
            <a:srgbClr val="294C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Рассмотрение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Наблюдательным </a:t>
            </a:r>
            <a:r>
              <a:rPr lang="ru-RU" sz="1600" b="1" spc="-38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советом Ростовской </a:t>
            </a: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области</a:t>
            </a:r>
            <a:endParaRPr lang="ru-RU" sz="16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514564" y="4636470"/>
            <a:ext cx="2172017" cy="2271391"/>
          </a:xfrm>
          <a:prstGeom prst="rect">
            <a:avLst/>
          </a:prstGeom>
          <a:solidFill>
            <a:srgbClr val="294C8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Заключение</a:t>
            </a:r>
            <a:b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3-х стороннего соглашения</a:t>
            </a:r>
            <a:endParaRPr lang="ru-RU" sz="1600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2707286" y="2031946"/>
            <a:ext cx="1873897" cy="2263526"/>
            <a:chOff x="2339752" y="2117231"/>
            <a:chExt cx="1584000" cy="1913352"/>
          </a:xfrm>
        </p:grpSpPr>
        <p:pic>
          <p:nvPicPr>
            <p:cNvPr id="29" name="Picture 4" descr="C:\Users\riac20\Downloads\new-email-envelope.png"/>
            <p:cNvPicPr>
              <a:picLocks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2117231"/>
              <a:ext cx="1332000" cy="14287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Прямоугольник 29"/>
            <p:cNvSpPr/>
            <p:nvPr/>
          </p:nvSpPr>
          <p:spPr>
            <a:xfrm>
              <a:off x="2339752" y="3420852"/>
              <a:ext cx="1584000" cy="6097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ЗАЯВКА</a:t>
              </a:r>
            </a:p>
          </p:txBody>
        </p:sp>
      </p:grpSp>
      <p:sp>
        <p:nvSpPr>
          <p:cNvPr id="31" name="Стрелка вправо 30"/>
          <p:cNvSpPr/>
          <p:nvPr/>
        </p:nvSpPr>
        <p:spPr>
          <a:xfrm>
            <a:off x="1972114" y="2664145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4974921" y="2664145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7747902" y="2664145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 rot="5400000">
            <a:off x="9177297" y="4059450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 flipH="1">
            <a:off x="7747902" y="5559223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flipH="1">
            <a:off x="4974921" y="5559223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flipH="1">
            <a:off x="1972114" y="5559223"/>
            <a:ext cx="468000" cy="425886"/>
          </a:xfrm>
          <a:prstGeom prst="rightArrow">
            <a:avLst/>
          </a:prstGeom>
          <a:solidFill>
            <a:srgbClr val="003399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314266" y="1529597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</p:txBody>
      </p:sp>
      <p:sp>
        <p:nvSpPr>
          <p:cNvPr id="39" name="Овал 38"/>
          <p:cNvSpPr/>
          <p:nvPr/>
        </p:nvSpPr>
        <p:spPr>
          <a:xfrm>
            <a:off x="8114156" y="1529597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</a:p>
        </p:txBody>
      </p:sp>
      <p:sp>
        <p:nvSpPr>
          <p:cNvPr id="40" name="Овал 39"/>
          <p:cNvSpPr/>
          <p:nvPr/>
        </p:nvSpPr>
        <p:spPr>
          <a:xfrm>
            <a:off x="8127870" y="4423504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</a:p>
        </p:txBody>
      </p:sp>
      <p:sp>
        <p:nvSpPr>
          <p:cNvPr id="41" name="Овал 40"/>
          <p:cNvSpPr/>
          <p:nvPr/>
        </p:nvSpPr>
        <p:spPr>
          <a:xfrm>
            <a:off x="5341762" y="4423504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</a:p>
        </p:txBody>
      </p:sp>
      <p:sp>
        <p:nvSpPr>
          <p:cNvPr id="42" name="Овал 41"/>
          <p:cNvSpPr/>
          <p:nvPr/>
        </p:nvSpPr>
        <p:spPr>
          <a:xfrm>
            <a:off x="2559449" y="4423504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</a:p>
        </p:txBody>
      </p:sp>
      <p:sp>
        <p:nvSpPr>
          <p:cNvPr id="43" name="Овал 42"/>
          <p:cNvSpPr/>
          <p:nvPr/>
        </p:nvSpPr>
        <p:spPr>
          <a:xfrm>
            <a:off x="2562077" y="1993636"/>
            <a:ext cx="425933" cy="425933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</p:txBody>
      </p:sp>
      <p:grpSp>
        <p:nvGrpSpPr>
          <p:cNvPr id="44" name="Группа 43"/>
          <p:cNvGrpSpPr/>
          <p:nvPr/>
        </p:nvGrpSpPr>
        <p:grpSpPr>
          <a:xfrm>
            <a:off x="135062" y="4948787"/>
            <a:ext cx="1873897" cy="2262196"/>
            <a:chOff x="165459" y="4582828"/>
            <a:chExt cx="1584000" cy="1912228"/>
          </a:xfrm>
        </p:grpSpPr>
        <p:pic>
          <p:nvPicPr>
            <p:cNvPr id="45" name="Picture 3" descr="C:\Users\riac20\Downloads\businessman (1).png"/>
            <p:cNvPicPr>
              <a:picLocks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459" y="4582828"/>
              <a:ext cx="1368000" cy="139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Прямоугольник 45"/>
            <p:cNvSpPr/>
            <p:nvPr/>
          </p:nvSpPr>
          <p:spPr>
            <a:xfrm>
              <a:off x="165459" y="5885325"/>
              <a:ext cx="1584000" cy="6097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РЕЗИДЕНТ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525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5000"/>
                    </a14:imgEffect>
                    <a14:imgEffect>
                      <a14:saturation sat="66000"/>
                    </a14:imgEffect>
                    <a14:imgEffect>
                      <a14:brightnessContrast bright="10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658" r="10732"/>
          <a:stretch/>
        </p:blipFill>
        <p:spPr bwMode="auto">
          <a:xfrm>
            <a:off x="5559210" y="1367752"/>
            <a:ext cx="5134189" cy="594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66512" y="1776131"/>
            <a:ext cx="4751195" cy="2436548"/>
          </a:xfrm>
          <a:prstGeom prst="rect">
            <a:avLst/>
          </a:prstGeom>
          <a:effectLst/>
        </p:spPr>
        <p:txBody>
          <a:bodyPr wrap="square" lIns="116824" tIns="58412" rIns="116824" bIns="58412">
            <a:spAutoFit/>
          </a:bodyPr>
          <a:lstStyle/>
          <a:p>
            <a:pPr>
              <a:spcAft>
                <a:spcPts val="800"/>
              </a:spcAft>
            </a:pPr>
            <a:r>
              <a:rPr lang="ru-RU" sz="3000" b="1" dirty="0" err="1">
                <a:solidFill>
                  <a:srgbClr val="294C8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БЕРБЕКО</a:t>
            </a:r>
            <a:br>
              <a:rPr lang="ru-RU" sz="3000" b="1" dirty="0">
                <a:solidFill>
                  <a:srgbClr val="294C8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3000" b="1" dirty="0">
                <a:solidFill>
                  <a:srgbClr val="294C8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МАРИНА ВАСИЛЬЕВНА </a:t>
            </a:r>
          </a:p>
          <a:p>
            <a:pPr>
              <a:spcAft>
                <a:spcPts val="800"/>
              </a:spcAft>
            </a:pPr>
            <a:r>
              <a:rPr lang="ru-R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Заместитель</a:t>
            </a:r>
            <a:br>
              <a:rPr lang="ru-R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главы администрации</a:t>
            </a:r>
            <a:br>
              <a:rPr lang="ru-R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г. Зверево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26220" y="4849054"/>
            <a:ext cx="3461172" cy="2146725"/>
          </a:xfrm>
          <a:prstGeom prst="rect">
            <a:avLst/>
          </a:prstGeom>
          <a:effectLst/>
        </p:spPr>
        <p:txBody>
          <a:bodyPr wrap="none" lIns="116824" tIns="58412" rIns="116824" bIns="58412">
            <a:spAutoFit/>
          </a:bodyPr>
          <a:lstStyle/>
          <a:p>
            <a:pPr>
              <a:spcAft>
                <a:spcPts val="2500"/>
              </a:spcAft>
            </a:pPr>
            <a:r>
              <a:rPr lang="en-US" sz="24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(86355) 6-00-25</a:t>
            </a:r>
            <a:endParaRPr lang="ru-RU" sz="24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1800"/>
              </a:spcAft>
            </a:pPr>
            <a:r>
              <a:rPr lang="en-US" sz="2400" b="1" dirty="0" err="1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sysadadminz</a:t>
            </a:r>
            <a:b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@zverevo.donpac.ru</a:t>
            </a:r>
            <a:endParaRPr lang="ru-RU" sz="2400" b="1" dirty="0">
              <a:solidFill>
                <a:srgbClr val="C00000"/>
              </a:solidFill>
              <a:effectLst>
                <a:glow rad="63500">
                  <a:schemeClr val="bg1"/>
                </a:glo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Aft>
                <a:spcPts val="1800"/>
              </a:spcAft>
            </a:pPr>
            <a:r>
              <a:rPr lang="en-US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zverevo.donland.ru</a:t>
            </a:r>
            <a:endParaRPr lang="ru-RU" sz="2400" b="1" dirty="0">
              <a:solidFill>
                <a:srgbClr val="C00000"/>
              </a:solidFill>
              <a:effectLst>
                <a:glow rad="63500">
                  <a:schemeClr val="bg1"/>
                </a:glo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5" name="Picture 11" descr="C:\Users\riac20\Downloads\call6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67" y="4903263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C:\Users\riac20\Downloads\email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51" y="5620159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F:\02_ПРЕЗЕНТАЦИИ\2020\ТОСЭР\icon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32" y="6588983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Рисунок 5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897"/>
          <a:stretch/>
        </p:blipFill>
        <p:spPr>
          <a:xfrm>
            <a:off x="509" y="1112"/>
            <a:ext cx="10693956" cy="1444230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95"/>
          <a:stretch/>
        </p:blipFill>
        <p:spPr>
          <a:xfrm>
            <a:off x="509" y="7145079"/>
            <a:ext cx="10693956" cy="416183"/>
          </a:xfrm>
          <a:prstGeom prst="rect">
            <a:avLst/>
          </a:prstGeom>
        </p:spPr>
      </p:pic>
      <p:sp>
        <p:nvSpPr>
          <p:cNvPr id="47" name="Прямоугольник 46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КОНТАКТНЫЕ ДАННЫЕ</a:t>
            </a:r>
          </a:p>
        </p:txBody>
      </p:sp>
    </p:spTree>
    <p:extLst>
      <p:ext uri="{BB962C8B-B14F-4D97-AF65-F5344CB8AC3E}">
        <p14:creationId xmlns:p14="http://schemas.microsoft.com/office/powerpoint/2010/main" val="413071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2"/>
          </a:xfrm>
          <a:prstGeom prst="rect">
            <a:avLst/>
          </a:prstGeom>
        </p:spPr>
      </p:pic>
      <p:grpSp>
        <p:nvGrpSpPr>
          <p:cNvPr id="75" name="Группа 74"/>
          <p:cNvGrpSpPr/>
          <p:nvPr/>
        </p:nvGrpSpPr>
        <p:grpSpPr>
          <a:xfrm>
            <a:off x="4217828" y="468263"/>
            <a:ext cx="6244255" cy="6557814"/>
            <a:chOff x="3871912" y="1143000"/>
            <a:chExt cx="5153025" cy="5411788"/>
          </a:xfrm>
        </p:grpSpPr>
        <p:grpSp>
          <p:nvGrpSpPr>
            <p:cNvPr id="76" name="Группа 54"/>
            <p:cNvGrpSpPr>
              <a:grpSpLocks/>
            </p:cNvGrpSpPr>
            <p:nvPr/>
          </p:nvGrpSpPr>
          <p:grpSpPr bwMode="auto">
            <a:xfrm>
              <a:off x="3871912" y="1143000"/>
              <a:ext cx="5153025" cy="5411788"/>
              <a:chOff x="2189902" y="25592"/>
              <a:chExt cx="4902092" cy="5148000"/>
            </a:xfrm>
          </p:grpSpPr>
          <p:pic>
            <p:nvPicPr>
              <p:cNvPr id="78" name="Picture 3" descr="C:\Users\riac20\Documents\РАБОЧИЕ ДОКУМЕНТЫ Емельяненко П\01_2016 год\СТРАТЕГИЯ\Полюсы роста\КАРТА.png"/>
              <p:cNvPicPr>
                <a:picLocks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43" t="4240" r="7997" b="18820"/>
              <a:stretch/>
            </p:blipFill>
            <p:spPr bwMode="auto">
              <a:xfrm>
                <a:off x="2189902" y="25592"/>
                <a:ext cx="4902092" cy="514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9" name="Группа 56"/>
              <p:cNvGrpSpPr>
                <a:grpSpLocks/>
              </p:cNvGrpSpPr>
              <p:nvPr/>
            </p:nvGrpSpPr>
            <p:grpSpPr bwMode="auto">
              <a:xfrm>
                <a:off x="3729510" y="3849078"/>
                <a:ext cx="540000" cy="540000"/>
                <a:chOff x="3115415" y="2101437"/>
                <a:chExt cx="582865" cy="582865"/>
              </a:xfrm>
            </p:grpSpPr>
            <p:sp>
              <p:nvSpPr>
                <p:cNvPr id="143" name="Овал 142"/>
                <p:cNvSpPr>
                  <a:spLocks noChangeAspect="1"/>
                </p:cNvSpPr>
                <p:nvPr/>
              </p:nvSpPr>
              <p:spPr>
                <a:xfrm>
                  <a:off x="3114638" y="2101586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4" name="Овал 143"/>
                <p:cNvSpPr>
                  <a:spLocks noChangeAspect="1"/>
                </p:cNvSpPr>
                <p:nvPr/>
              </p:nvSpPr>
              <p:spPr>
                <a:xfrm>
                  <a:off x="3262975" y="2248285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0" name="Группа 57"/>
              <p:cNvGrpSpPr>
                <a:grpSpLocks/>
              </p:cNvGrpSpPr>
              <p:nvPr/>
            </p:nvGrpSpPr>
            <p:grpSpPr bwMode="auto">
              <a:xfrm>
                <a:off x="5017443" y="3678233"/>
                <a:ext cx="540000" cy="540000"/>
                <a:chOff x="3115415" y="2101437"/>
                <a:chExt cx="582865" cy="582865"/>
              </a:xfrm>
            </p:grpSpPr>
            <p:sp>
              <p:nvSpPr>
                <p:cNvPr id="141" name="Овал 140"/>
                <p:cNvSpPr>
                  <a:spLocks noChangeAspect="1"/>
                </p:cNvSpPr>
                <p:nvPr/>
              </p:nvSpPr>
              <p:spPr>
                <a:xfrm>
                  <a:off x="3114922" y="2101804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2" name="Овал 141"/>
                <p:cNvSpPr>
                  <a:spLocks noChangeAspect="1"/>
                </p:cNvSpPr>
                <p:nvPr/>
              </p:nvSpPr>
              <p:spPr>
                <a:xfrm>
                  <a:off x="3263258" y="2248503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1" name="Группа 58"/>
              <p:cNvGrpSpPr>
                <a:grpSpLocks/>
              </p:cNvGrpSpPr>
              <p:nvPr/>
            </p:nvGrpSpPr>
            <p:grpSpPr bwMode="auto">
              <a:xfrm>
                <a:off x="4037537" y="2979725"/>
                <a:ext cx="540000" cy="540000"/>
                <a:chOff x="3115415" y="2101437"/>
                <a:chExt cx="582865" cy="582865"/>
              </a:xfrm>
            </p:grpSpPr>
            <p:sp>
              <p:nvSpPr>
                <p:cNvPr id="139" name="Овал 138"/>
                <p:cNvSpPr>
                  <a:spLocks noChangeAspect="1"/>
                </p:cNvSpPr>
                <p:nvPr/>
              </p:nvSpPr>
              <p:spPr>
                <a:xfrm>
                  <a:off x="3114695" y="2101072"/>
                  <a:ext cx="583566" cy="58353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0" name="Овал 139"/>
                <p:cNvSpPr>
                  <a:spLocks noChangeAspect="1"/>
                </p:cNvSpPr>
                <p:nvPr/>
              </p:nvSpPr>
              <p:spPr>
                <a:xfrm>
                  <a:off x="3263032" y="2249402"/>
                  <a:ext cx="286893" cy="28687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2" name="Группа 59"/>
              <p:cNvGrpSpPr>
                <a:grpSpLocks/>
              </p:cNvGrpSpPr>
              <p:nvPr/>
            </p:nvGrpSpPr>
            <p:grpSpPr bwMode="auto">
              <a:xfrm>
                <a:off x="4741708" y="3904968"/>
                <a:ext cx="540000" cy="540000"/>
                <a:chOff x="3115415" y="2101437"/>
                <a:chExt cx="582865" cy="582865"/>
              </a:xfrm>
            </p:grpSpPr>
            <p:sp>
              <p:nvSpPr>
                <p:cNvPr id="137" name="Овал 136"/>
                <p:cNvSpPr>
                  <a:spLocks noChangeAspect="1"/>
                </p:cNvSpPr>
                <p:nvPr/>
              </p:nvSpPr>
              <p:spPr>
                <a:xfrm>
                  <a:off x="3115872" y="2101569"/>
                  <a:ext cx="581936" cy="58353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8" name="Овал 137"/>
                <p:cNvSpPr>
                  <a:spLocks noChangeAspect="1"/>
                </p:cNvSpPr>
                <p:nvPr/>
              </p:nvSpPr>
              <p:spPr>
                <a:xfrm>
                  <a:off x="3262579" y="2249898"/>
                  <a:ext cx="288522" cy="28687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3" name="Группа 60"/>
              <p:cNvGrpSpPr>
                <a:grpSpLocks/>
              </p:cNvGrpSpPr>
              <p:nvPr/>
            </p:nvGrpSpPr>
            <p:grpSpPr bwMode="auto">
              <a:xfrm>
                <a:off x="5313682" y="3392997"/>
                <a:ext cx="540000" cy="540000"/>
                <a:chOff x="3115415" y="2101437"/>
                <a:chExt cx="582865" cy="582865"/>
              </a:xfrm>
            </p:grpSpPr>
            <p:sp>
              <p:nvSpPr>
                <p:cNvPr id="135" name="Овал 134"/>
                <p:cNvSpPr>
                  <a:spLocks noChangeAspect="1"/>
                </p:cNvSpPr>
                <p:nvPr/>
              </p:nvSpPr>
              <p:spPr>
                <a:xfrm>
                  <a:off x="3114662" y="2101613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6" name="Овал 135"/>
                <p:cNvSpPr>
                  <a:spLocks noChangeAspect="1"/>
                </p:cNvSpPr>
                <p:nvPr/>
              </p:nvSpPr>
              <p:spPr>
                <a:xfrm>
                  <a:off x="3262999" y="2248312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4" name="Группа 61"/>
              <p:cNvGrpSpPr>
                <a:grpSpLocks/>
              </p:cNvGrpSpPr>
              <p:nvPr/>
            </p:nvGrpSpPr>
            <p:grpSpPr bwMode="auto">
              <a:xfrm>
                <a:off x="6261793" y="4073779"/>
                <a:ext cx="540000" cy="540000"/>
                <a:chOff x="3115415" y="2101437"/>
                <a:chExt cx="582865" cy="582865"/>
              </a:xfrm>
            </p:grpSpPr>
            <p:sp>
              <p:nvSpPr>
                <p:cNvPr id="133" name="Овал 132"/>
                <p:cNvSpPr>
                  <a:spLocks noChangeAspect="1"/>
                </p:cNvSpPr>
                <p:nvPr/>
              </p:nvSpPr>
              <p:spPr>
                <a:xfrm>
                  <a:off x="3114977" y="2101918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4" name="Овал 133"/>
                <p:cNvSpPr>
                  <a:spLocks noChangeAspect="1"/>
                </p:cNvSpPr>
                <p:nvPr/>
              </p:nvSpPr>
              <p:spPr>
                <a:xfrm>
                  <a:off x="3263313" y="2248617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5" name="Группа 62"/>
              <p:cNvGrpSpPr>
                <a:grpSpLocks/>
              </p:cNvGrpSpPr>
              <p:nvPr/>
            </p:nvGrpSpPr>
            <p:grpSpPr bwMode="auto">
              <a:xfrm>
                <a:off x="4747234" y="440467"/>
                <a:ext cx="540000" cy="540000"/>
                <a:chOff x="3115415" y="2101437"/>
                <a:chExt cx="582865" cy="582865"/>
              </a:xfrm>
            </p:grpSpPr>
            <p:sp>
              <p:nvSpPr>
                <p:cNvPr id="131" name="Овал 130"/>
                <p:cNvSpPr>
                  <a:spLocks noChangeAspect="1"/>
                </p:cNvSpPr>
                <p:nvPr/>
              </p:nvSpPr>
              <p:spPr>
                <a:xfrm>
                  <a:off x="3114797" y="2101877"/>
                  <a:ext cx="583566" cy="581907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2" name="Овал 131"/>
                <p:cNvSpPr>
                  <a:spLocks noChangeAspect="1"/>
                </p:cNvSpPr>
                <p:nvPr/>
              </p:nvSpPr>
              <p:spPr>
                <a:xfrm>
                  <a:off x="3263134" y="2248577"/>
                  <a:ext cx="286893" cy="2885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7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6" name="Группа 63"/>
              <p:cNvGrpSpPr>
                <a:grpSpLocks/>
              </p:cNvGrpSpPr>
              <p:nvPr/>
            </p:nvGrpSpPr>
            <p:grpSpPr bwMode="auto">
              <a:xfrm>
                <a:off x="4771915" y="2655642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27" name="Овал 126"/>
                <p:cNvSpPr>
                  <a:spLocks noChangeAspect="1"/>
                </p:cNvSpPr>
                <p:nvPr/>
              </p:nvSpPr>
              <p:spPr>
                <a:xfrm>
                  <a:off x="4285351" y="3124476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8" name="Овал 127"/>
                <p:cNvSpPr>
                  <a:spLocks noChangeAspect="1"/>
                </p:cNvSpPr>
                <p:nvPr/>
              </p:nvSpPr>
              <p:spPr>
                <a:xfrm>
                  <a:off x="4431839" y="3270958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9" name="Овал 128"/>
                <p:cNvSpPr>
                  <a:spLocks noChangeAspect="1"/>
                </p:cNvSpPr>
                <p:nvPr/>
              </p:nvSpPr>
              <p:spPr>
                <a:xfrm>
                  <a:off x="4579838" y="3418950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0" name="Овал 129"/>
                <p:cNvSpPr/>
                <p:nvPr/>
              </p:nvSpPr>
              <p:spPr>
                <a:xfrm>
                  <a:off x="4140372" y="2979504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7" name="Группа 64"/>
              <p:cNvGrpSpPr>
                <a:grpSpLocks/>
              </p:cNvGrpSpPr>
              <p:nvPr/>
            </p:nvGrpSpPr>
            <p:grpSpPr bwMode="auto">
              <a:xfrm>
                <a:off x="3303487" y="1989219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19" name="Овал 118"/>
                <p:cNvSpPr>
                  <a:spLocks noChangeAspect="1"/>
                </p:cNvSpPr>
                <p:nvPr/>
              </p:nvSpPr>
              <p:spPr>
                <a:xfrm>
                  <a:off x="4284359" y="3123426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0" name="Овал 119"/>
                <p:cNvSpPr>
                  <a:spLocks noChangeAspect="1"/>
                </p:cNvSpPr>
                <p:nvPr/>
              </p:nvSpPr>
              <p:spPr>
                <a:xfrm>
                  <a:off x="4430848" y="3269908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2" name="Овал 121"/>
                <p:cNvSpPr>
                  <a:spLocks noChangeAspect="1"/>
                </p:cNvSpPr>
                <p:nvPr/>
              </p:nvSpPr>
              <p:spPr>
                <a:xfrm>
                  <a:off x="4578847" y="3417900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6" name="Овал 125"/>
                <p:cNvSpPr/>
                <p:nvPr/>
              </p:nvSpPr>
              <p:spPr>
                <a:xfrm>
                  <a:off x="4139380" y="2978454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8" name="Группа 65"/>
              <p:cNvGrpSpPr>
                <a:grpSpLocks/>
              </p:cNvGrpSpPr>
              <p:nvPr/>
            </p:nvGrpSpPr>
            <p:grpSpPr bwMode="auto">
              <a:xfrm>
                <a:off x="3573469" y="1134194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15" name="Группа 92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17" name="Овал 116"/>
                  <p:cNvSpPr>
                    <a:spLocks noChangeAspect="1"/>
                  </p:cNvSpPr>
                  <p:nvPr/>
                </p:nvSpPr>
                <p:spPr>
                  <a:xfrm>
                    <a:off x="4961073" y="3053329"/>
                    <a:ext cx="1080129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8" name="Овал 117"/>
                  <p:cNvSpPr>
                    <a:spLocks noChangeAspect="1"/>
                  </p:cNvSpPr>
                  <p:nvPr/>
                </p:nvSpPr>
                <p:spPr>
                  <a:xfrm>
                    <a:off x="5142027" y="3234275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16" name="Овал 115"/>
                <p:cNvSpPr>
                  <a:spLocks noChangeAspect="1"/>
                </p:cNvSpPr>
                <p:nvPr/>
              </p:nvSpPr>
              <p:spPr>
                <a:xfrm>
                  <a:off x="5730549" y="1354073"/>
                  <a:ext cx="28844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9" name="Группа 66"/>
              <p:cNvGrpSpPr>
                <a:grpSpLocks/>
              </p:cNvGrpSpPr>
              <p:nvPr/>
            </p:nvGrpSpPr>
            <p:grpSpPr bwMode="auto">
              <a:xfrm>
                <a:off x="4643175" y="1822052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11" name="Группа 88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13" name="Овал 112"/>
                  <p:cNvSpPr>
                    <a:spLocks noChangeAspect="1"/>
                  </p:cNvSpPr>
                  <p:nvPr/>
                </p:nvSpPr>
                <p:spPr>
                  <a:xfrm>
                    <a:off x="4960470" y="3054264"/>
                    <a:ext cx="1080129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4" name="Овал 113"/>
                  <p:cNvSpPr>
                    <a:spLocks noChangeAspect="1"/>
                  </p:cNvSpPr>
                  <p:nvPr/>
                </p:nvSpPr>
                <p:spPr>
                  <a:xfrm>
                    <a:off x="5141424" y="3235210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12" name="Овал 111"/>
                <p:cNvSpPr>
                  <a:spLocks noChangeAspect="1"/>
                </p:cNvSpPr>
                <p:nvPr/>
              </p:nvSpPr>
              <p:spPr>
                <a:xfrm>
                  <a:off x="5730061" y="1354830"/>
                  <a:ext cx="28844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0" name="Группа 67"/>
              <p:cNvGrpSpPr>
                <a:grpSpLocks/>
              </p:cNvGrpSpPr>
              <p:nvPr/>
            </p:nvGrpSpPr>
            <p:grpSpPr bwMode="auto">
              <a:xfrm>
                <a:off x="4419723" y="4029924"/>
                <a:ext cx="874298" cy="874298"/>
                <a:chOff x="5437799" y="1061284"/>
                <a:chExt cx="874298" cy="874298"/>
              </a:xfrm>
            </p:grpSpPr>
            <p:grpSp>
              <p:nvGrpSpPr>
                <p:cNvPr id="107" name="Группа 84"/>
                <p:cNvGrpSpPr>
                  <a:grpSpLocks/>
                </p:cNvGrpSpPr>
                <p:nvPr/>
              </p:nvGrpSpPr>
              <p:grpSpPr bwMode="auto">
                <a:xfrm>
                  <a:off x="5437799" y="1061284"/>
                  <a:ext cx="874298" cy="874298"/>
                  <a:chOff x="4961355" y="3053544"/>
                  <a:chExt cx="1080000" cy="1080000"/>
                </a:xfrm>
              </p:grpSpPr>
              <p:sp>
                <p:nvSpPr>
                  <p:cNvPr id="109" name="Овал 108"/>
                  <p:cNvSpPr>
                    <a:spLocks noChangeAspect="1"/>
                  </p:cNvSpPr>
                  <p:nvPr/>
                </p:nvSpPr>
                <p:spPr>
                  <a:xfrm>
                    <a:off x="4962265" y="3054170"/>
                    <a:ext cx="1078264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10" name="Овал 109"/>
                  <p:cNvSpPr>
                    <a:spLocks noChangeAspect="1"/>
                  </p:cNvSpPr>
                  <p:nvPr/>
                </p:nvSpPr>
                <p:spPr>
                  <a:xfrm>
                    <a:off x="5141353" y="3235116"/>
                    <a:ext cx="720087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0564AA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08" name="Овал 107"/>
                <p:cNvSpPr>
                  <a:spLocks noChangeAspect="1"/>
                </p:cNvSpPr>
                <p:nvPr/>
              </p:nvSpPr>
              <p:spPr>
                <a:xfrm>
                  <a:off x="5731513" y="1354754"/>
                  <a:ext cx="286937" cy="288433"/>
                </a:xfrm>
                <a:prstGeom prst="ellipse">
                  <a:avLst/>
                </a:prstGeom>
                <a:noFill/>
                <a:ln w="63500">
                  <a:solidFill>
                    <a:srgbClr val="0564AA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1" name="Группа 68"/>
              <p:cNvGrpSpPr>
                <a:grpSpLocks/>
              </p:cNvGrpSpPr>
              <p:nvPr/>
            </p:nvGrpSpPr>
            <p:grpSpPr bwMode="auto">
              <a:xfrm>
                <a:off x="2474179" y="2800573"/>
                <a:ext cx="540000" cy="540000"/>
                <a:chOff x="3115415" y="2101437"/>
                <a:chExt cx="582865" cy="582865"/>
              </a:xfrm>
            </p:grpSpPr>
            <p:sp>
              <p:nvSpPr>
                <p:cNvPr id="105" name="Овал 104"/>
                <p:cNvSpPr>
                  <a:spLocks noChangeAspect="1"/>
                </p:cNvSpPr>
                <p:nvPr/>
              </p:nvSpPr>
              <p:spPr>
                <a:xfrm>
                  <a:off x="3115027" y="2102106"/>
                  <a:ext cx="583566" cy="581908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6" name="Овал 105"/>
                <p:cNvSpPr>
                  <a:spLocks noChangeAspect="1"/>
                </p:cNvSpPr>
                <p:nvPr/>
              </p:nvSpPr>
              <p:spPr>
                <a:xfrm>
                  <a:off x="3263363" y="2248806"/>
                  <a:ext cx="286893" cy="288509"/>
                </a:xfrm>
                <a:prstGeom prst="ellipse">
                  <a:avLst/>
                </a:prstGeom>
                <a:noFill/>
                <a:ln w="63500">
                  <a:solidFill>
                    <a:schemeClr val="bg1">
                      <a:lumMod val="50000"/>
                      <a:alpha val="6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2" name="Группа 69"/>
              <p:cNvGrpSpPr>
                <a:grpSpLocks/>
              </p:cNvGrpSpPr>
              <p:nvPr/>
            </p:nvGrpSpPr>
            <p:grpSpPr bwMode="auto">
              <a:xfrm>
                <a:off x="2190047" y="2905084"/>
                <a:ext cx="1165730" cy="1165730"/>
                <a:chOff x="4139952" y="2978925"/>
                <a:chExt cx="1165730" cy="1165730"/>
              </a:xfrm>
            </p:grpSpPr>
            <p:sp>
              <p:nvSpPr>
                <p:cNvPr id="101" name="Овал 100"/>
                <p:cNvSpPr>
                  <a:spLocks noChangeAspect="1"/>
                </p:cNvSpPr>
                <p:nvPr/>
              </p:nvSpPr>
              <p:spPr>
                <a:xfrm>
                  <a:off x="4284786" y="3124204"/>
                  <a:ext cx="875913" cy="875870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5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2" name="Овал 101"/>
                <p:cNvSpPr>
                  <a:spLocks noChangeAspect="1"/>
                </p:cNvSpPr>
                <p:nvPr/>
              </p:nvSpPr>
              <p:spPr>
                <a:xfrm>
                  <a:off x="4431274" y="3270685"/>
                  <a:ext cx="582935" cy="582906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6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3" name="Овал 102"/>
                <p:cNvSpPr>
                  <a:spLocks noChangeAspect="1"/>
                </p:cNvSpPr>
                <p:nvPr/>
              </p:nvSpPr>
              <p:spPr>
                <a:xfrm>
                  <a:off x="4579273" y="3418677"/>
                  <a:ext cx="286937" cy="28692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4" name="Овал 103"/>
                <p:cNvSpPr/>
                <p:nvPr/>
              </p:nvSpPr>
              <p:spPr>
                <a:xfrm>
                  <a:off x="4139807" y="2979232"/>
                  <a:ext cx="1165870" cy="1165813"/>
                </a:xfrm>
                <a:prstGeom prst="ellipse">
                  <a:avLst/>
                </a:prstGeom>
                <a:noFill/>
                <a:ln w="63500">
                  <a:solidFill>
                    <a:srgbClr val="FFC000">
                      <a:alpha val="4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3" name="Группа 70"/>
              <p:cNvGrpSpPr>
                <a:grpSpLocks/>
              </p:cNvGrpSpPr>
              <p:nvPr/>
            </p:nvGrpSpPr>
            <p:grpSpPr bwMode="auto">
              <a:xfrm>
                <a:off x="2678824" y="2784848"/>
                <a:ext cx="1476000" cy="1476000"/>
                <a:chOff x="4596889" y="2774205"/>
                <a:chExt cx="1476000" cy="1476000"/>
              </a:xfrm>
            </p:grpSpPr>
            <p:grpSp>
              <p:nvGrpSpPr>
                <p:cNvPr id="95" name="Группа 72"/>
                <p:cNvGrpSpPr>
                  <a:grpSpLocks/>
                </p:cNvGrpSpPr>
                <p:nvPr/>
              </p:nvGrpSpPr>
              <p:grpSpPr bwMode="auto">
                <a:xfrm>
                  <a:off x="4752024" y="2929340"/>
                  <a:ext cx="1165730" cy="1165730"/>
                  <a:chOff x="4781355" y="2873544"/>
                  <a:chExt cx="1440000" cy="1440000"/>
                </a:xfrm>
              </p:grpSpPr>
              <p:sp>
                <p:nvSpPr>
                  <p:cNvPr id="98" name="Овал 97"/>
                  <p:cNvSpPr/>
                  <p:nvPr/>
                </p:nvSpPr>
                <p:spPr>
                  <a:xfrm>
                    <a:off x="4784205" y="2873718"/>
                    <a:ext cx="1436442" cy="1440102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5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99" name="Овал 98"/>
                  <p:cNvSpPr>
                    <a:spLocks noChangeAspect="1"/>
                  </p:cNvSpPr>
                  <p:nvPr/>
                </p:nvSpPr>
                <p:spPr>
                  <a:xfrm>
                    <a:off x="4961427" y="3054664"/>
                    <a:ext cx="1080130" cy="1080076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6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00" name="Овал 99"/>
                  <p:cNvSpPr>
                    <a:spLocks noChangeAspect="1"/>
                  </p:cNvSpPr>
                  <p:nvPr/>
                </p:nvSpPr>
                <p:spPr>
                  <a:xfrm>
                    <a:off x="5142382" y="3233744"/>
                    <a:ext cx="718220" cy="720051"/>
                  </a:xfrm>
                  <a:prstGeom prst="ellipse">
                    <a:avLst/>
                  </a:prstGeom>
                  <a:noFill/>
                  <a:ln w="63500">
                    <a:solidFill>
                      <a:srgbClr val="AC0000">
                        <a:alpha val="70000"/>
                      </a:srgb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96" name="Овал 95"/>
                <p:cNvSpPr>
                  <a:spLocks noChangeAspect="1"/>
                </p:cNvSpPr>
                <p:nvPr/>
              </p:nvSpPr>
              <p:spPr>
                <a:xfrm>
                  <a:off x="5190776" y="3368926"/>
                  <a:ext cx="288448" cy="286923"/>
                </a:xfrm>
                <a:prstGeom prst="ellipse">
                  <a:avLst/>
                </a:prstGeom>
                <a:noFill/>
                <a:ln w="63500">
                  <a:solidFill>
                    <a:srgbClr val="C00000">
                      <a:alpha val="7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97" name="Овал 96"/>
                <p:cNvSpPr/>
                <p:nvPr/>
              </p:nvSpPr>
              <p:spPr>
                <a:xfrm>
                  <a:off x="4597270" y="2773939"/>
                  <a:ext cx="1475460" cy="1476897"/>
                </a:xfrm>
                <a:prstGeom prst="ellipse">
                  <a:avLst/>
                </a:prstGeom>
                <a:noFill/>
                <a:ln w="63500">
                  <a:solidFill>
                    <a:srgbClr val="AC0000">
                      <a:alpha val="3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</p:grpSp>
          <p:pic>
            <p:nvPicPr>
              <p:cNvPr id="94" name="Picture 4" descr="C:\Users\riac20\Documents\РАБОЧИЕ ДОКУМЕНТЫ Емельяненко П\01_2016 год\СТРАТЕГИЯ\Полюсы роста\НАЗВАНИЯ.png"/>
              <p:cNvPicPr>
                <a:picLocks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9392" y="421973"/>
                <a:ext cx="4644000" cy="4345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77" name="Овал 76"/>
            <p:cNvSpPr/>
            <p:nvPr/>
          </p:nvSpPr>
          <p:spPr>
            <a:xfrm>
              <a:off x="5287012" y="3762036"/>
              <a:ext cx="230321" cy="230321"/>
            </a:xfrm>
            <a:prstGeom prst="ellipse">
              <a:avLst/>
            </a:prstGeom>
            <a:solidFill>
              <a:srgbClr val="C00000"/>
            </a:solidFill>
            <a:ln w="38100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715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2"/>
          </a:xfrm>
          <a:prstGeom prst="rect">
            <a:avLst/>
          </a:prstGeom>
        </p:spPr>
      </p:pic>
      <p:sp>
        <p:nvSpPr>
          <p:cNvPr id="70" name="Овал 69"/>
          <p:cNvSpPr/>
          <p:nvPr/>
        </p:nvSpPr>
        <p:spPr>
          <a:xfrm rot="5400000">
            <a:off x="7350267" y="1770192"/>
            <a:ext cx="2700000" cy="2700000"/>
          </a:xfrm>
          <a:prstGeom prst="ellipse">
            <a:avLst/>
          </a:prstGeom>
          <a:blipFill dpi="0" rotWithShape="0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7830976" y="4255191"/>
            <a:ext cx="1728191" cy="399109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 rot="5400000">
            <a:off x="648218" y="1770192"/>
            <a:ext cx="2700000" cy="2700000"/>
          </a:xfrm>
          <a:prstGeom prst="ellipse">
            <a:avLst/>
          </a:prstGeom>
          <a:blipFill dpi="0" rotWithShape="0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/>
            <a:stretch>
              <a:fillRect l="-13000" t="-8000" b="-30000"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98228" y="4255191"/>
            <a:ext cx="1800200" cy="399109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Шестиугольник 65"/>
          <p:cNvSpPr/>
          <p:nvPr/>
        </p:nvSpPr>
        <p:spPr>
          <a:xfrm rot="5400000">
            <a:off x="4053460" y="4097112"/>
            <a:ext cx="2595263" cy="2700000"/>
          </a:xfrm>
          <a:prstGeom prst="ellipse">
            <a:avLst/>
          </a:prstGeom>
          <a:blipFill dpi="0" rotWithShape="0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rcRect/>
            <a:stretch>
              <a:fillRect l="-30000" r="-10000"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4482604" y="3971445"/>
            <a:ext cx="1728191" cy="399109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1265092" y="4309753"/>
            <a:ext cx="81720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8700267" y="4373175"/>
            <a:ext cx="0" cy="881393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5351091" y="3290935"/>
            <a:ext cx="0" cy="881393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998218" y="4373175"/>
            <a:ext cx="0" cy="881393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521945" y="5381287"/>
            <a:ext cx="2952547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Казачий хутор</a:t>
            </a:r>
            <a:b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Выращивание зерновых (пшеницы и ржи) Строительство железных дорог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874232" y="1659719"/>
            <a:ext cx="2953719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Рабочий</a:t>
            </a:r>
            <a:b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ж/д поселок</a:t>
            </a:r>
          </a:p>
          <a:p>
            <a:pPr algn="ctr"/>
            <a: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конца 40-х годов строительство новых современных шахт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7074892" y="5381287"/>
            <a:ext cx="324036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Шахтерский город</a:t>
            </a:r>
          </a:p>
          <a:p>
            <a:pPr algn="ctr"/>
            <a: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АО ШУ «</a:t>
            </a:r>
            <a:r>
              <a:rPr lang="ru-RU" sz="19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Обуховская</a:t>
            </a:r>
            <a: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</a:t>
            </a:r>
            <a:r>
              <a:rPr lang="ru-RU" sz="1900" dirty="0">
                <a:latin typeface="Tahoma"/>
                <a:ea typeface="Tahoma"/>
                <a:cs typeface="Tahoma"/>
              </a:rPr>
              <a:t>−</a:t>
            </a:r>
            <a:r>
              <a:rPr lang="ru-RU" sz="1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градообразующее предприятие (крупнейшая шахта в Европе)</a:t>
            </a:r>
          </a:p>
          <a:p>
            <a:pPr algn="ctr"/>
            <a:endParaRPr lang="ru-RU" sz="19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8028891" y="4370369"/>
            <a:ext cx="1368152" cy="461665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1989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4675783" y="3803972"/>
            <a:ext cx="1368152" cy="461665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1929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314142" y="4376719"/>
            <a:ext cx="1368152" cy="461665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1819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ГОРОД ТРУЖЕНИК – ГОРОД ШАХТЕР</a:t>
            </a:r>
          </a:p>
        </p:txBody>
      </p:sp>
    </p:spTree>
    <p:extLst>
      <p:ext uri="{BB962C8B-B14F-4D97-AF65-F5344CB8AC3E}">
        <p14:creationId xmlns:p14="http://schemas.microsoft.com/office/powerpoint/2010/main" val="18418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2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371501" y="1635153"/>
            <a:ext cx="8428923" cy="934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РАСПОРЯЖЕНИЕ ПРАВИТЕЛЬСТВА</a:t>
            </a:r>
            <a:b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РОССИЙСКОЙ ФЕДЕРАЦИИ ОТ 16.04.2015 № 668-Р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71501" y="2972976"/>
            <a:ext cx="10013099" cy="597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3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319</a:t>
            </a: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моногородов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71501" y="4030146"/>
            <a:ext cx="526323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154</a:t>
            </a: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моногорода, в которых</a:t>
            </a:r>
            <a:b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имеются риски ухудшения</a:t>
            </a:r>
            <a:b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социально-экономического</a:t>
            </a:r>
            <a:b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положения (2 категория)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71501" y="6308294"/>
            <a:ext cx="5116555" cy="597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32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Город Зверево</a:t>
            </a:r>
          </a:p>
        </p:txBody>
      </p:sp>
      <p:sp>
        <p:nvSpPr>
          <p:cNvPr id="33" name="Равнобедренный треугольник 32"/>
          <p:cNvSpPr/>
          <p:nvPr/>
        </p:nvSpPr>
        <p:spPr>
          <a:xfrm rot="10800000">
            <a:off x="481146" y="2642126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4" name="Равнобедренный треугольник 33"/>
          <p:cNvSpPr/>
          <p:nvPr/>
        </p:nvSpPr>
        <p:spPr>
          <a:xfrm rot="10800000">
            <a:off x="481146" y="3699296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5" name="Равнобедренный треугольник 34"/>
          <p:cNvSpPr/>
          <p:nvPr/>
        </p:nvSpPr>
        <p:spPr>
          <a:xfrm rot="10800000">
            <a:off x="481146" y="6026601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36" name="Прямоугольник 35"/>
          <p:cNvSpPr/>
          <p:nvPr/>
        </p:nvSpPr>
        <p:spPr>
          <a:xfrm>
            <a:off x="1458268" y="281229"/>
            <a:ext cx="7318879" cy="7827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ГОРОД ЗВЕРЕВО –</a:t>
            </a:r>
            <a:b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КАТЕГОРИЯ МОНОГОРОДОВ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7263477" y="2700511"/>
            <a:ext cx="3051775" cy="4119348"/>
            <a:chOff x="7146900" y="2817950"/>
            <a:chExt cx="3051775" cy="4119348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7146900" y="2817950"/>
              <a:ext cx="3051775" cy="41193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Федеральным законом</a:t>
              </a:r>
            </a:p>
            <a:p>
              <a:pPr algn="ctr"/>
              <a: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 03.07.2016 №252-ФЗ расширен перечень моногородов,</a:t>
              </a:r>
              <a:b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на территориях которых</a:t>
              </a:r>
              <a:b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18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 1 января 2017 года разрешается создание </a:t>
              </a:r>
              <a:r>
                <a:rPr lang="ru-RU" sz="1800" dirty="0" err="1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ТОСЭР</a:t>
              </a:r>
              <a:endParaRPr lang="ru-RU" sz="18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38" name="Рисунок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3438" y="3163633"/>
              <a:ext cx="1049046" cy="10490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674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2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1458268" y="281229"/>
            <a:ext cx="7318879" cy="7827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ТЕРРИТОРИЯ ОПЕРЕЖАЮЩЕГО СОЦИАЛЬНО-ЭКОНОМИЧЕСКОГО РАЗВИТИЯ (</a:t>
            </a:r>
            <a:r>
              <a:rPr lang="ru-RU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ТОСЭР</a:t>
            </a: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450156" y="1541735"/>
            <a:ext cx="9937104" cy="3833101"/>
            <a:chOff x="450156" y="1620391"/>
            <a:chExt cx="9937104" cy="3833101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734201" y="1620391"/>
              <a:ext cx="9653059" cy="38331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  <a:spcAft>
                  <a:spcPts val="600"/>
                </a:spcAft>
              </a:pP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Часть территории субъекта Российской Федерации, включая закрытое административно-территориальное образование,</a:t>
              </a:r>
              <a:b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на которой в соответствии с решением Правительства</a:t>
              </a:r>
              <a:b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Российской Федерации </a:t>
              </a:r>
              <a:r>
                <a:rPr lang="ru-RU" sz="21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установлен особый правовой режим </a:t>
              </a:r>
              <a:r>
                <a:rPr lang="ru-RU" sz="2100" b="1" spc="-4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осуществления предпринимательской и иной деятельности в целях: </a:t>
              </a:r>
            </a:p>
            <a:p>
              <a:pPr marL="342900" indent="-342900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Font typeface="Tahoma" panose="020B0604030504040204" pitchFamily="34" charset="0"/>
                <a:buChar char="−"/>
              </a:pP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формирования благоприятных условий для привлечения инвестиций</a:t>
              </a:r>
            </a:p>
            <a:p>
              <a:pPr marL="342900" indent="-342900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Font typeface="Tahoma" panose="020B0604030504040204" pitchFamily="34" charset="0"/>
                <a:buChar char="−"/>
              </a:pP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обеспечения ускоренного социально-экономического развития</a:t>
              </a:r>
            </a:p>
            <a:p>
              <a:pPr marL="342900" indent="-342900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Font typeface="Tahoma" panose="020B0604030504040204" pitchFamily="34" charset="0"/>
                <a:buChar char="−"/>
              </a:pP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создания комфортных условий для обеспечения</a:t>
              </a:r>
              <a:b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жизнедеятельности населения</a:t>
              </a:r>
            </a:p>
          </p:txBody>
        </p:sp>
        <p:sp>
          <p:nvSpPr>
            <p:cNvPr id="15" name="Равнобедренный треугольник 14"/>
            <p:cNvSpPr/>
            <p:nvPr/>
          </p:nvSpPr>
          <p:spPr>
            <a:xfrm rot="5400000">
              <a:off x="429497" y="1694091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50156" y="5550466"/>
            <a:ext cx="10297144" cy="597664"/>
            <a:chOff x="450156" y="1472723"/>
            <a:chExt cx="10297144" cy="597664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734201" y="1472723"/>
              <a:ext cx="10013099" cy="597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Создается на срок </a:t>
              </a:r>
              <a:r>
                <a:rPr lang="ru-RU" sz="32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10 </a:t>
              </a:r>
              <a:r>
                <a:rPr lang="ru-RU" sz="21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лет</a:t>
              </a:r>
            </a:p>
          </p:txBody>
        </p:sp>
        <p:sp>
          <p:nvSpPr>
            <p:cNvPr id="18" name="Равнобедренный треугольник 17"/>
            <p:cNvSpPr/>
            <p:nvPr/>
          </p:nvSpPr>
          <p:spPr>
            <a:xfrm rot="5400000">
              <a:off x="429497" y="1694091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450156" y="6323759"/>
            <a:ext cx="10297144" cy="653705"/>
            <a:chOff x="450156" y="1472723"/>
            <a:chExt cx="10297144" cy="653705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734201" y="1472723"/>
              <a:ext cx="10013099" cy="6537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Возможно продление на срок </a:t>
              </a:r>
              <a:r>
                <a:rPr lang="ru-RU" sz="32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5</a:t>
              </a:r>
              <a:r>
                <a:rPr lang="ru-RU" sz="21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ru-RU" sz="21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лет</a:t>
              </a: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 rot="5400000">
              <a:off x="429497" y="1694091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1335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281229"/>
            <a:ext cx="7318879" cy="7827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НОРМАТИВНО-ПРАВОВОЕ</a:t>
            </a:r>
            <a:b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РЕГУЛИРОВАНИЕ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450156" y="1541735"/>
            <a:ext cx="10297144" cy="1197636"/>
            <a:chOff x="450156" y="1620391"/>
            <a:chExt cx="10297144" cy="119763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734201" y="1620391"/>
              <a:ext cx="10013099" cy="11976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Федеральный Закон </a:t>
              </a:r>
              <a:r>
                <a:rPr lang="ru-RU" sz="2100" b="1" dirty="0">
                  <a:solidFill>
                    <a:srgbClr val="C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 29.12.2014 №473-ФЗ</a:t>
              </a:r>
              <a:br>
                <a:rPr lang="ru-RU" sz="2100" b="1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«О территориях опережающего социально-экономического развития</a:t>
              </a:r>
              <a:b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в Российской Федерации» </a:t>
              </a:r>
            </a:p>
          </p:txBody>
        </p:sp>
        <p:sp>
          <p:nvSpPr>
            <p:cNvPr id="26" name="Равнобедренный треугольник 25"/>
            <p:cNvSpPr/>
            <p:nvPr/>
          </p:nvSpPr>
          <p:spPr>
            <a:xfrm rot="5400000">
              <a:off x="429497" y="1694091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50156" y="2667686"/>
            <a:ext cx="10297144" cy="2902189"/>
            <a:chOff x="450156" y="2887649"/>
            <a:chExt cx="10297144" cy="2902189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734201" y="2887649"/>
              <a:ext cx="10013099" cy="2902189"/>
            </a:xfrm>
            <a:prstGeom prst="rect">
              <a:avLst/>
            </a:prstGeom>
          </p:spPr>
          <p:txBody>
            <a:bodyPr wrap="square" lIns="116824" tIns="58412" rIns="116824" bIns="58412">
              <a:spAutoFit/>
            </a:bodyPr>
            <a:lstStyle/>
            <a:p>
              <a:pPr>
                <a:lnSpc>
                  <a:spcPct val="114000"/>
                </a:lnSpc>
                <a:spcBef>
                  <a:spcPts val="600"/>
                </a:spcBef>
              </a:pPr>
              <a:r>
                <a:rPr lang="ru-RU" sz="2100" b="1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Постановления Правительства Российской Федерации:</a:t>
              </a:r>
            </a:p>
            <a:p>
              <a:pPr marL="342900" indent="-342900">
                <a:lnSpc>
                  <a:spcPct val="114000"/>
                </a:lnSpc>
                <a:spcBef>
                  <a:spcPts val="600"/>
                </a:spcBef>
                <a:buClr>
                  <a:schemeClr val="tx1"/>
                </a:buClr>
                <a:buFont typeface="Tahoma" panose="020B0604030504040204" pitchFamily="34" charset="0"/>
                <a:buChar char="−"/>
              </a:pPr>
              <a:r>
                <a:rPr lang="ru-RU" sz="2100" b="1" dirty="0">
                  <a:solidFill>
                    <a:srgbClr val="C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 22.06.2015 №614 </a:t>
              </a:r>
              <a: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«Об особенностях создания территорий</a:t>
              </a:r>
              <a:b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опережающего социально-экономического развития на территориях </a:t>
              </a:r>
              <a:r>
                <a:rPr lang="ru-RU" sz="2100" dirty="0" err="1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монопрофильных</a:t>
              </a:r>
              <a:r>
                <a:rPr lang="ru-RU" sz="2100" dirty="0"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муниципальных образований Российской Федерации (моногородов)»</a:t>
              </a:r>
            </a:p>
            <a:p>
              <a:pPr marL="342900" indent="-342900">
                <a:lnSpc>
                  <a:spcPct val="114000"/>
                </a:lnSpc>
                <a:spcBef>
                  <a:spcPts val="600"/>
                </a:spcBef>
                <a:buClr>
                  <a:schemeClr val="tx1"/>
                </a:buClr>
                <a:buFont typeface="Tahoma" panose="020B0604030504040204" pitchFamily="34" charset="0"/>
                <a:buChar char="−"/>
              </a:pPr>
              <a:r>
                <a:rPr lang="ru-RU" sz="2100" b="1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 16.03.2018  №263 </a:t>
              </a: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«О создании территории опережающего</a:t>
              </a:r>
              <a:b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социально-экономического развития «Зверево»</a:t>
              </a:r>
            </a:p>
          </p:txBody>
        </p:sp>
        <p:sp>
          <p:nvSpPr>
            <p:cNvPr id="29" name="Равнобедренный треугольник 28"/>
            <p:cNvSpPr/>
            <p:nvPr/>
          </p:nvSpPr>
          <p:spPr>
            <a:xfrm rot="5400000">
              <a:off x="429497" y="2991344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50156" y="5498190"/>
            <a:ext cx="10243244" cy="1566070"/>
            <a:chOff x="450156" y="5896265"/>
            <a:chExt cx="10243244" cy="156607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734201" y="5896265"/>
              <a:ext cx="9959199" cy="1566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spc="-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Постановление Правительства Ростовской области </a:t>
              </a:r>
              <a:r>
                <a:rPr lang="ru-RU" sz="2100" b="1" spc="-100" dirty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от 19.04.2016 №284 </a:t>
              </a:r>
              <a:r>
                <a:rPr lang="ru-RU" sz="2100" spc="-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«</a:t>
              </a:r>
              <a:r>
                <a:rPr lang="ru-RU" sz="2100" spc="-3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Об осуществлении деятельности на территориях опережающего социально-экономического </a:t>
              </a: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развития, созданных на территориях </a:t>
              </a:r>
              <a:r>
                <a:rPr lang="ru-RU" sz="21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монопрофильных</a:t>
              </a:r>
              <a:r>
                <a:rPr lang="ru-RU" sz="2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муниципальных образований Ростовской области (моногородов)»</a:t>
              </a:r>
            </a:p>
          </p:txBody>
        </p:sp>
        <p:sp>
          <p:nvSpPr>
            <p:cNvPr id="33" name="Равнобедренный треугольник 32"/>
            <p:cNvSpPr/>
            <p:nvPr/>
          </p:nvSpPr>
          <p:spPr>
            <a:xfrm rot="5400000">
              <a:off x="429497" y="5989337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4321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ТРЕБОВАНИЯ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450156" y="1548383"/>
            <a:ext cx="10297144" cy="460767"/>
            <a:chOff x="450156" y="1620391"/>
            <a:chExt cx="10297144" cy="460767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734201" y="1620391"/>
              <a:ext cx="10013099" cy="46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spc="-64" dirty="0">
                  <a:solidFill>
                    <a:srgbClr val="C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ТРЕБОВАНИЯ К РЕЗИДЕНТАМ</a:t>
              </a:r>
              <a:endParaRPr lang="ru-RU" sz="2100" spc="-64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" name="Равнобедренный треугольник 16"/>
            <p:cNvSpPr/>
            <p:nvPr/>
          </p:nvSpPr>
          <p:spPr>
            <a:xfrm rot="5400000">
              <a:off x="429497" y="1694091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712221" y="2027611"/>
            <a:ext cx="10013099" cy="2902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Коммерческие организации  </a:t>
            </a:r>
            <a:r>
              <a:rPr lang="ru-RU" sz="21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(кроме государственных и муниципальных унитарных предприятий, финансовых организаций, в том </a:t>
            </a:r>
            <a:r>
              <a:rPr lang="ru-RU" sz="2100" spc="-64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числе кредитных</a:t>
            </a:r>
            <a:br>
              <a:rPr lang="ru-RU" sz="2100" spc="-64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100" spc="-64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</a:t>
            </a:r>
            <a:r>
              <a:rPr lang="ru-RU" sz="21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страховых организаций и профессиональных участников рынка ценных бумаг):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регистрация юридического лица на территории города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исключительно на территории города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реализация инвестиционного проекта на территории города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юридическое лицо не является градообразующей</a:t>
            </a:r>
            <a:b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организацией или ее дочерней организацией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450156" y="5046551"/>
            <a:ext cx="10009112" cy="460767"/>
            <a:chOff x="450156" y="5176348"/>
            <a:chExt cx="10009112" cy="460767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734201" y="5176348"/>
              <a:ext cx="9725067" cy="4607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ru-RU" sz="2100" b="1" spc="-64" dirty="0">
                  <a:solidFill>
                    <a:srgbClr val="C00000"/>
                  </a:solidFill>
                  <a:effectLst/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ТРЕБОВАНИЯ К ИНВЕСТИЦИОННЫМ ПРОЕКТАМ</a:t>
              </a:r>
            </a:p>
          </p:txBody>
        </p:sp>
        <p:sp>
          <p:nvSpPr>
            <p:cNvPr id="13" name="Равнобедренный треугольник 12"/>
            <p:cNvSpPr/>
            <p:nvPr/>
          </p:nvSpPr>
          <p:spPr>
            <a:xfrm rot="5400000">
              <a:off x="429497" y="5250048"/>
              <a:ext cx="299553" cy="258235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697975" y="5486451"/>
            <a:ext cx="10013099" cy="159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ru-RU" sz="2100" b="1" spc="-64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 видов </a:t>
            </a: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экономической деятельности</a:t>
            </a:r>
          </a:p>
          <a:p>
            <a:pPr>
              <a:lnSpc>
                <a:spcPct val="110000"/>
              </a:lnSpc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течение первого года после включения в реестр резидентов: 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менее </a:t>
            </a:r>
            <a:r>
              <a:rPr lang="ru-RU" sz="2100" b="1" spc="-64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2,5 млн рублей </a:t>
            </a: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капитальных вложений</a:t>
            </a:r>
          </a:p>
          <a:p>
            <a:pPr marL="342900" indent="-342900">
              <a:lnSpc>
                <a:spcPct val="110000"/>
              </a:lnSpc>
              <a:buFont typeface="Tahoma" panose="020B0604030504040204" pitchFamily="34" charset="0"/>
              <a:buChar char="−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менее </a:t>
            </a:r>
            <a:r>
              <a:rPr lang="ru-RU" sz="2100" b="1" spc="-64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 новых постоянных рабочих мест</a:t>
            </a:r>
            <a:endParaRPr lang="ru-RU" sz="2400" b="1" dirty="0">
              <a:solidFill>
                <a:srgbClr val="002060"/>
              </a:solidFill>
              <a:effectLst>
                <a:glow rad="63500">
                  <a:schemeClr val="bg1"/>
                </a:glo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7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4665" y="1548383"/>
            <a:ext cx="1001309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 indent="-541338"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Растениеводство и животноводство, охота и предоставление соответствующих услуг в этих областях </a:t>
            </a:r>
          </a:p>
          <a:p>
            <a:pPr marL="541338" indent="-541338"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пищевых продуктов </a:t>
            </a:r>
          </a:p>
          <a:p>
            <a:pPr marL="541338" indent="-541338"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одежды </a:t>
            </a:r>
          </a:p>
          <a:p>
            <a:pPr marL="541338" indent="-541338"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бумаги и бумажных изделий </a:t>
            </a:r>
          </a:p>
          <a:p>
            <a:pPr marL="541338" indent="-541338"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полиграфическая и копирование</a:t>
            </a:r>
            <a:b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носителей информации </a:t>
            </a:r>
          </a:p>
          <a:p>
            <a:pPr marL="541338" indent="-541338"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кокса и нефтепродуктов</a:t>
            </a:r>
            <a:b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1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(за исключением производства нефтепродуктов) </a:t>
            </a:r>
          </a:p>
          <a:p>
            <a:pPr marL="541338" indent="-541338"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химических веществ и химических продуктов </a:t>
            </a:r>
          </a:p>
          <a:p>
            <a:pPr marL="541338" indent="-541338"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резиновых и пластмассовых изделий </a:t>
            </a:r>
          </a:p>
          <a:p>
            <a:pPr marL="541338" indent="-541338">
              <a:spcAft>
                <a:spcPts val="1500"/>
              </a:spcAft>
              <a:buClr>
                <a:srgbClr val="C00000"/>
              </a:buClr>
              <a:buSzPct val="120000"/>
              <a:buFont typeface="+mj-lt"/>
              <a:buAutoNum type="arabicPeriod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прочей неметаллической минеральной продукции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58268" y="281229"/>
            <a:ext cx="7318879" cy="7827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ВИДЫ ЭКОНОМИЧЕСКОЙ ДЕЯТЕЛЬНОСТИ</a:t>
            </a:r>
            <a:b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РЕЗИДЕНТОВ</a:t>
            </a:r>
          </a:p>
        </p:txBody>
      </p:sp>
    </p:spTree>
    <p:extLst>
      <p:ext uri="{BB962C8B-B14F-4D97-AF65-F5344CB8AC3E}">
        <p14:creationId xmlns:p14="http://schemas.microsoft.com/office/powerpoint/2010/main" val="289133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8652" y="1548383"/>
            <a:ext cx="10344748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 lvl="0" indent="-541338">
              <a:spcAft>
                <a:spcPts val="1800"/>
              </a:spcAft>
              <a:buClr>
                <a:srgbClr val="C00000"/>
              </a:buClr>
              <a:buSzPct val="120000"/>
              <a:buFont typeface="+mj-lt"/>
              <a:buAutoNum type="arabicPeriod" startAt="10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готовых металлических изделий,</a:t>
            </a:r>
            <a:b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100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(за исключением машин </a:t>
            </a:r>
            <a:r>
              <a:rPr lang="ru-RU" sz="21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оборудования) </a:t>
            </a:r>
          </a:p>
          <a:p>
            <a:pPr marL="541338" lvl="0" indent="-541338">
              <a:spcAft>
                <a:spcPts val="1800"/>
              </a:spcAft>
              <a:buClr>
                <a:srgbClr val="C00000"/>
              </a:buClr>
              <a:buSzPct val="120000"/>
              <a:buFont typeface="+mj-lt"/>
              <a:buAutoNum type="arabicPeriod" startAt="10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машин и оборудования, не включенных</a:t>
            </a:r>
            <a:b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другие группировки </a:t>
            </a:r>
          </a:p>
          <a:p>
            <a:pPr marL="541338" lvl="0" indent="-541338">
              <a:spcAft>
                <a:spcPts val="1800"/>
              </a:spcAft>
              <a:buClr>
                <a:srgbClr val="C00000"/>
              </a:buClr>
              <a:buSzPct val="120000"/>
              <a:buFont typeface="+mj-lt"/>
              <a:buAutoNum type="arabicPeriod" startAt="10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мебели </a:t>
            </a:r>
          </a:p>
          <a:p>
            <a:pPr marL="541338" lvl="0" indent="-541338">
              <a:spcAft>
                <a:spcPts val="1800"/>
              </a:spcAft>
              <a:buClr>
                <a:srgbClr val="C00000"/>
              </a:buClr>
              <a:buSzPct val="120000"/>
              <a:buFont typeface="+mj-lt"/>
              <a:buAutoNum type="arabicPeriod" startAt="10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Производство прочих готовых изделий </a:t>
            </a:r>
          </a:p>
          <a:p>
            <a:pPr marL="541338" lvl="0" indent="-541338">
              <a:spcAft>
                <a:spcPts val="1800"/>
              </a:spcAft>
              <a:buClr>
                <a:srgbClr val="C00000"/>
              </a:buClr>
              <a:buSzPct val="120000"/>
              <a:buFont typeface="+mj-lt"/>
              <a:buAutoNum type="arabicPeriod" startAt="10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Ремонт и монтаж машин и оборудования </a:t>
            </a:r>
          </a:p>
          <a:p>
            <a:pPr marL="541338" lvl="0" indent="-541338">
              <a:spcAft>
                <a:spcPts val="1800"/>
              </a:spcAft>
              <a:buClr>
                <a:srgbClr val="C00000"/>
              </a:buClr>
              <a:buSzPct val="120000"/>
              <a:buFont typeface="+mj-lt"/>
              <a:buAutoNum type="arabicPeriod" startAt="10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Сбор, обработка и утилизация отходов; обработка вторичного сырья </a:t>
            </a:r>
          </a:p>
          <a:p>
            <a:pPr marL="541338" lvl="0" indent="-541338">
              <a:spcAft>
                <a:spcPts val="1800"/>
              </a:spcAft>
              <a:buClr>
                <a:srgbClr val="C00000"/>
              </a:buClr>
              <a:buSzPct val="120000"/>
              <a:buFont typeface="+mj-lt"/>
              <a:buAutoNum type="arabicPeriod" startAt="10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по складированию и хранению </a:t>
            </a:r>
          </a:p>
          <a:p>
            <a:pPr marL="541338" lvl="0" indent="-541338">
              <a:spcAft>
                <a:spcPts val="1800"/>
              </a:spcAft>
              <a:buClr>
                <a:srgbClr val="C00000"/>
              </a:buClr>
              <a:buSzPct val="120000"/>
              <a:buFont typeface="+mj-lt"/>
              <a:buAutoNum type="arabicPeriod" startAt="10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транспортная вспомогательная </a:t>
            </a:r>
          </a:p>
          <a:p>
            <a:pPr marL="541338" lvl="0" indent="-541338">
              <a:spcAft>
                <a:spcPts val="1800"/>
              </a:spcAft>
              <a:buClr>
                <a:srgbClr val="C00000"/>
              </a:buClr>
              <a:buSzPct val="120000"/>
              <a:buFont typeface="+mj-lt"/>
              <a:buAutoNum type="arabicPeriod" startAt="10"/>
            </a:pPr>
            <a:r>
              <a:rPr lang="ru-RU" sz="21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в области спорта, отдыха и развлечений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458268" y="281229"/>
            <a:ext cx="7318879" cy="782762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ВИДЫ ЭКОНОМИЧЕСКОЙ ДЕЯТЕЛЬНОСТИ</a:t>
            </a:r>
            <a:b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РЕЗИДЕНТОВ</a:t>
            </a:r>
          </a:p>
        </p:txBody>
      </p:sp>
    </p:spTree>
    <p:extLst>
      <p:ext uri="{BB962C8B-B14F-4D97-AF65-F5344CB8AC3E}">
        <p14:creationId xmlns:p14="http://schemas.microsoft.com/office/powerpoint/2010/main" val="188644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" y="1111"/>
            <a:ext cx="10693956" cy="7560151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58268" y="444133"/>
            <a:ext cx="7318879" cy="436514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ПРЕФЕРЕНЦИИ ДЛЯ РЕЗИДЕНТОВ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44931" y="2022943"/>
            <a:ext cx="4900531" cy="408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 НА ПРИБЫЛЬ </a:t>
            </a:r>
            <a:r>
              <a:rPr lang="ru-RU" sz="18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(ПЕРВЫЕ 5 ЛЕТ)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44931" y="3196191"/>
            <a:ext cx="5682785" cy="2316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000" b="1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СТРАХОВЫЕ ВЗНОСЫ</a:t>
            </a:r>
          </a:p>
          <a:p>
            <a:pPr>
              <a:lnSpc>
                <a:spcPct val="114000"/>
              </a:lnSpc>
              <a:spcAft>
                <a:spcPts val="3200"/>
              </a:spcAft>
            </a:pPr>
            <a:r>
              <a:rPr lang="ru-RU" sz="20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Пенсионный фонд</a:t>
            </a:r>
          </a:p>
          <a:p>
            <a:pPr>
              <a:lnSpc>
                <a:spcPct val="114000"/>
              </a:lnSpc>
              <a:spcAft>
                <a:spcPts val="3200"/>
              </a:spcAft>
            </a:pPr>
            <a:r>
              <a:rPr lang="ru-RU" sz="20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Фонд социального страхования</a:t>
            </a:r>
          </a:p>
          <a:p>
            <a:pPr>
              <a:lnSpc>
                <a:spcPct val="114000"/>
              </a:lnSpc>
              <a:spcAft>
                <a:spcPts val="3200"/>
              </a:spcAft>
            </a:pPr>
            <a:r>
              <a:rPr lang="ru-RU" sz="20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Фонд обязательного </a:t>
            </a:r>
            <a:r>
              <a:rPr lang="ru-RU" sz="2000" spc="-64" dirty="0" err="1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медстрахования</a:t>
            </a:r>
            <a:endParaRPr lang="ru-RU" sz="2000" spc="-64" dirty="0"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4931" y="2321463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2%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084572" y="2321463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0%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1731958" y="2424508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3190C856-290D-446F-851E-7838833D9849}"/>
              </a:ext>
            </a:extLst>
          </p:cNvPr>
          <p:cNvSpPr/>
          <p:nvPr/>
        </p:nvSpPr>
        <p:spPr>
          <a:xfrm>
            <a:off x="744931" y="2720607"/>
            <a:ext cx="2497767" cy="364186"/>
          </a:xfrm>
          <a:prstGeom prst="rect">
            <a:avLst/>
          </a:prstGeom>
        </p:spPr>
        <p:txBody>
          <a:bodyPr wrap="none" lIns="116824" tIns="58412" rIns="116824" bIns="58412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(3% в 2017-2020 годах)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06140" y="1548383"/>
            <a:ext cx="5006549" cy="46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ФЕДЕРАЛЬНЫЕ ПРЕФЕРЕНЦИИ</a:t>
            </a:r>
          </a:p>
        </p:txBody>
      </p:sp>
      <p:sp>
        <p:nvSpPr>
          <p:cNvPr id="28" name="Равнобедренный треугольник 27"/>
          <p:cNvSpPr/>
          <p:nvPr/>
        </p:nvSpPr>
        <p:spPr>
          <a:xfrm rot="5400000">
            <a:off x="429496" y="2075232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 rot="5400000">
            <a:off x="429495" y="3288858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 rot="5400000">
            <a:off x="429495" y="6060156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44931" y="3831769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22%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084572" y="3831769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6%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44931" y="4609876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spc="-64" dirty="0">
                <a:solidFill>
                  <a:srgbClr val="00206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2,9%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084572" y="4609876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1,5%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44931" y="5409080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spc="-64" dirty="0">
                <a:solidFill>
                  <a:srgbClr val="00206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5,1%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084572" y="5409080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0,1%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44931" y="5971015"/>
            <a:ext cx="8026337" cy="819695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0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 НА ДОБЫЧУ ПОЛЕЗНЫХ</a:t>
            </a:r>
            <a:br>
              <a:rPr lang="ru-RU" sz="20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ИСКОПАЕМЫХ </a:t>
            </a:r>
            <a:r>
              <a:rPr lang="ru-RU" sz="2000" spc="-64" dirty="0"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(ПЕРВЫЕ 2 ГОДА)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44931" y="6611621"/>
            <a:ext cx="2369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ru-RU" sz="18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коэффициент</a:t>
            </a:r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533676" y="1548383"/>
            <a:ext cx="5005605" cy="46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100" b="1" spc="-64" dirty="0">
                <a:solidFill>
                  <a:srgbClr val="C00000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РЕГИОНАЛЬНЫЕ ПРЕФЕРЕНЦИИ</a:t>
            </a:r>
          </a:p>
        </p:txBody>
      </p:sp>
      <p:sp>
        <p:nvSpPr>
          <p:cNvPr id="37" name="Стрелка вправо 36"/>
          <p:cNvSpPr/>
          <p:nvPr/>
        </p:nvSpPr>
        <p:spPr>
          <a:xfrm>
            <a:off x="1731958" y="3934814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42" name="Стрелка вправо 41"/>
          <p:cNvSpPr/>
          <p:nvPr/>
        </p:nvSpPr>
        <p:spPr>
          <a:xfrm>
            <a:off x="1731958" y="4712921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43" name="Стрелка вправо 42"/>
          <p:cNvSpPr/>
          <p:nvPr/>
        </p:nvSpPr>
        <p:spPr>
          <a:xfrm>
            <a:off x="1731958" y="5512125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307372" y="1607375"/>
            <a:ext cx="0" cy="5400600"/>
          </a:xfrm>
          <a:prstGeom prst="straightConnector1">
            <a:avLst/>
          </a:prstGeom>
          <a:ln w="57150">
            <a:solidFill>
              <a:schemeClr val="bg1">
                <a:lumMod val="8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Равнобедренный треугольник 57"/>
          <p:cNvSpPr/>
          <p:nvPr/>
        </p:nvSpPr>
        <p:spPr>
          <a:xfrm rot="5400000">
            <a:off x="5640202" y="2101769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910546" y="2022943"/>
            <a:ext cx="4628735" cy="718066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 НА ПРИБЫЛЬ </a:t>
            </a:r>
            <a:r>
              <a:rPr lang="ru-RU" sz="1800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(ПЕРВЫЕ 5 ЛЕТ)</a:t>
            </a:r>
            <a:br>
              <a:rPr lang="ru-RU" sz="1800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</a:t>
            </a:r>
            <a:r>
              <a:rPr lang="ru-RU" sz="1800" b="1" dirty="0"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бластной бюджет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5910546" y="3767894"/>
            <a:ext cx="4646271" cy="1065340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НАЛОГ НА ИМУЩЕСТВО </a:t>
            </a:r>
            <a:r>
              <a:rPr lang="ru-RU" sz="1800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(ПЕРВЫЕ 5 ЛЕТ)</a:t>
            </a:r>
          </a:p>
          <a:p>
            <a:pPr>
              <a:lnSpc>
                <a:spcPct val="114000"/>
              </a:lnSpc>
            </a:pPr>
            <a:r>
              <a:rPr lang="ru-RU" sz="1800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(ВНОВЬ СОЗДАННОЕ / ПРИОБРЕТЕННОЕ)</a:t>
            </a:r>
          </a:p>
          <a:p>
            <a:pPr>
              <a:lnSpc>
                <a:spcPct val="114000"/>
              </a:lnSpc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Областной бюджет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5910546" y="2676218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294C8A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18%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7326940" y="2676218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0%</a:t>
            </a:r>
          </a:p>
        </p:txBody>
      </p:sp>
      <p:sp>
        <p:nvSpPr>
          <p:cNvPr id="63" name="Стрелка вправо 62"/>
          <p:cNvSpPr/>
          <p:nvPr/>
        </p:nvSpPr>
        <p:spPr>
          <a:xfrm>
            <a:off x="6974326" y="2779263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3190C856-290D-446F-851E-7838833D9849}"/>
              </a:ext>
            </a:extLst>
          </p:cNvPr>
          <p:cNvSpPr/>
          <p:nvPr/>
        </p:nvSpPr>
        <p:spPr>
          <a:xfrm>
            <a:off x="5910546" y="3075362"/>
            <a:ext cx="2609978" cy="364186"/>
          </a:xfrm>
          <a:prstGeom prst="rect">
            <a:avLst/>
          </a:prstGeom>
        </p:spPr>
        <p:txBody>
          <a:bodyPr wrap="none" lIns="116824" tIns="58412" rIns="116824" bIns="58412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(17% в 2017-2020 годах)</a:t>
            </a:r>
          </a:p>
        </p:txBody>
      </p:sp>
      <p:sp>
        <p:nvSpPr>
          <p:cNvPr id="65" name="Равнобедренный треугольник 64"/>
          <p:cNvSpPr/>
          <p:nvPr/>
        </p:nvSpPr>
        <p:spPr>
          <a:xfrm rot="5400000">
            <a:off x="5640202" y="3850958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5910546" y="4720757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294C8A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2,2%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7326940" y="4720757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0%</a:t>
            </a:r>
          </a:p>
        </p:txBody>
      </p:sp>
      <p:sp>
        <p:nvSpPr>
          <p:cNvPr id="68" name="Стрелка вправо 67"/>
          <p:cNvSpPr/>
          <p:nvPr/>
        </p:nvSpPr>
        <p:spPr>
          <a:xfrm>
            <a:off x="6974326" y="4823802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  <p:sp>
        <p:nvSpPr>
          <p:cNvPr id="69" name="Прямоугольник 68"/>
          <p:cNvSpPr/>
          <p:nvPr/>
        </p:nvSpPr>
        <p:spPr>
          <a:xfrm>
            <a:off x="5910546" y="5590817"/>
            <a:ext cx="4646271" cy="749548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800" b="1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ЗЕМЕЛЬНЫЙ НАЛОГ </a:t>
            </a:r>
            <a:r>
              <a:rPr lang="ru-RU" sz="1800" spc="-64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(ПЕРВЫЕ 5 ЛЕТ)</a:t>
            </a:r>
          </a:p>
          <a:p>
            <a:pPr>
              <a:lnSpc>
                <a:spcPct val="114000"/>
              </a:lnSpc>
            </a:pPr>
            <a:r>
              <a:rPr lang="ru-RU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Бюджет г. </a:t>
            </a:r>
            <a:r>
              <a:rPr lang="ru-RU" sz="18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Зверево</a:t>
            </a:r>
            <a:endParaRPr lang="ru-RU" sz="1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0" name="Равнобедренный треугольник 69"/>
          <p:cNvSpPr/>
          <p:nvPr/>
        </p:nvSpPr>
        <p:spPr>
          <a:xfrm rot="5400000">
            <a:off x="5640201" y="5673881"/>
            <a:ext cx="299553" cy="258235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5910545" y="6245662"/>
            <a:ext cx="1296586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294C8A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1,5%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7326939" y="6245662"/>
            <a:ext cx="1600320" cy="487297"/>
          </a:xfrm>
          <a:prstGeom prst="rect">
            <a:avLst/>
          </a:prstGeom>
        </p:spPr>
        <p:txBody>
          <a:bodyPr wrap="square" lIns="116824" tIns="58412" rIns="116824" bIns="58412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glow rad="63500">
                    <a:schemeClr val="bg1"/>
                  </a:glo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0%</a:t>
            </a:r>
          </a:p>
        </p:txBody>
      </p:sp>
      <p:sp>
        <p:nvSpPr>
          <p:cNvPr id="73" name="Стрелка вправо 72"/>
          <p:cNvSpPr/>
          <p:nvPr/>
        </p:nvSpPr>
        <p:spPr>
          <a:xfrm>
            <a:off x="6974325" y="6348707"/>
            <a:ext cx="392806" cy="281206"/>
          </a:xfrm>
          <a:prstGeom prst="rightArrow">
            <a:avLst>
              <a:gd name="adj1" fmla="val 50000"/>
              <a:gd name="adj2" fmla="val 70076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374661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1102</Words>
  <Application>Microsoft Office PowerPoint</Application>
  <PresentationFormat>Произвольный</PresentationFormat>
  <Paragraphs>171</Paragraphs>
  <Slides>16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riac20</dc:creator>
  <cp:lastModifiedBy>Тирацуян Устиния Нагабедовна</cp:lastModifiedBy>
  <cp:revision>186</cp:revision>
  <cp:lastPrinted>2018-10-08T07:45:36Z</cp:lastPrinted>
  <dcterms:created xsi:type="dcterms:W3CDTF">2016-02-25T07:23:45Z</dcterms:created>
  <dcterms:modified xsi:type="dcterms:W3CDTF">2020-03-10T07:08:14Z</dcterms:modified>
</cp:coreProperties>
</file>